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97" r:id="rId2"/>
    <p:sldId id="452" r:id="rId3"/>
    <p:sldId id="453" r:id="rId4"/>
    <p:sldId id="454" r:id="rId5"/>
    <p:sldId id="455" r:id="rId6"/>
    <p:sldId id="544" r:id="rId7"/>
    <p:sldId id="456" r:id="rId8"/>
    <p:sldId id="457" r:id="rId9"/>
    <p:sldId id="545" r:id="rId10"/>
    <p:sldId id="546" r:id="rId11"/>
    <p:sldId id="536" r:id="rId12"/>
    <p:sldId id="537" r:id="rId13"/>
    <p:sldId id="459" r:id="rId14"/>
    <p:sldId id="538" r:id="rId15"/>
    <p:sldId id="539" r:id="rId16"/>
    <p:sldId id="540" r:id="rId17"/>
    <p:sldId id="541" r:id="rId18"/>
    <p:sldId id="542" r:id="rId19"/>
    <p:sldId id="363" r:id="rId20"/>
    <p:sldId id="464" r:id="rId21"/>
    <p:sldId id="463" r:id="rId22"/>
    <p:sldId id="465" r:id="rId23"/>
    <p:sldId id="466" r:id="rId24"/>
    <p:sldId id="468" r:id="rId25"/>
    <p:sldId id="472" r:id="rId26"/>
    <p:sldId id="473" r:id="rId27"/>
    <p:sldId id="477" r:id="rId28"/>
    <p:sldId id="547" r:id="rId29"/>
    <p:sldId id="376" r:id="rId30"/>
    <p:sldId id="479" r:id="rId31"/>
    <p:sldId id="480" r:id="rId32"/>
    <p:sldId id="481" r:id="rId33"/>
    <p:sldId id="548" r:id="rId34"/>
    <p:sldId id="483" r:id="rId35"/>
    <p:sldId id="491" r:id="rId36"/>
    <p:sldId id="484" r:id="rId37"/>
    <p:sldId id="518" r:id="rId38"/>
    <p:sldId id="519" r:id="rId39"/>
    <p:sldId id="520" r:id="rId40"/>
    <p:sldId id="393" r:id="rId41"/>
    <p:sldId id="526" r:id="rId42"/>
    <p:sldId id="527" r:id="rId43"/>
    <p:sldId id="528" r:id="rId44"/>
    <p:sldId id="543" r:id="rId45"/>
    <p:sldId id="498" r:id="rId46"/>
    <p:sldId id="500" r:id="rId47"/>
    <p:sldId id="515" r:id="rId48"/>
    <p:sldId id="832" r:id="rId49"/>
    <p:sldId id="820" r:id="rId50"/>
    <p:sldId id="512" r:id="rId51"/>
    <p:sldId id="513" r:id="rId52"/>
    <p:sldId id="514" r:id="rId53"/>
    <p:sldId id="517" r:id="rId54"/>
    <p:sldId id="509" r:id="rId55"/>
    <p:sldId id="521" r:id="rId5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56" autoAdjust="0"/>
    <p:restoredTop sz="94660"/>
  </p:normalViewPr>
  <p:slideViewPr>
    <p:cSldViewPr snapToGrid="0">
      <p:cViewPr varScale="1">
        <p:scale>
          <a:sx n="156" d="100"/>
          <a:sy n="156" d="100"/>
        </p:scale>
        <p:origin x="2352" y="176"/>
      </p:cViewPr>
      <p:guideLst>
        <p:guide orient="horz" pos="2160"/>
        <p:guide pos="2880"/>
      </p:guideLst>
    </p:cSldViewPr>
  </p:slideViewPr>
  <p:notesTextViewPr>
    <p:cViewPr>
      <p:scale>
        <a:sx n="1" d="1"/>
        <a:sy n="1" d="1"/>
      </p:scale>
      <p:origin x="0" y="0"/>
    </p:cViewPr>
  </p:notesTextViewPr>
  <p:sorterViewPr>
    <p:cViewPr>
      <p:scale>
        <a:sx n="100" d="100"/>
        <a:sy n="100" d="100"/>
      </p:scale>
      <p:origin x="0" y="-102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latin typeface="Arial Unicode MS" panose="020B0604020202020204" pitchFamily="34" charset="-128"/>
              </a:rPr>
              <a:t>Top</a:t>
            </a:r>
            <a:r>
              <a:rPr lang="en-US" baseline="0" dirty="0">
                <a:latin typeface="Arial Unicode MS" panose="020B0604020202020204" pitchFamily="34" charset="-128"/>
              </a:rPr>
              <a:t> 100 Word Usage from 3M </a:t>
            </a:r>
            <a:r>
              <a:rPr lang="en-US" baseline="0" dirty="0" err="1">
                <a:latin typeface="Arial Unicode MS" panose="020B0604020202020204" pitchFamily="34" charset="-128"/>
              </a:rPr>
              <a:t>SuperBowl</a:t>
            </a:r>
            <a:r>
              <a:rPr lang="en-US" baseline="0" dirty="0">
                <a:latin typeface="Arial Unicode MS" panose="020B0604020202020204" pitchFamily="34" charset="-128"/>
              </a:rPr>
              <a:t> Tweets</a:t>
            </a:r>
            <a:endParaRPr lang="en-US" dirty="0">
              <a:latin typeface="Arial Unicode MS" panose="020B0604020202020204" pitchFamily="34" charset="-128"/>
            </a:endParaRPr>
          </a:p>
        </c:rich>
      </c:tx>
      <c:overlay val="1"/>
      <c:spPr>
        <a:noFill/>
        <a:ln>
          <a:noFill/>
        </a:ln>
        <a:effectLst/>
      </c:spPr>
    </c:title>
    <c:autoTitleDeleted val="0"/>
    <c:plotArea>
      <c:layout/>
      <c:lineChart>
        <c:grouping val="standard"/>
        <c:varyColors val="0"/>
        <c:ser>
          <c:idx val="0"/>
          <c:order val="0"/>
          <c:tx>
            <c:strRef>
              <c:f>'Twitter_Lexicon(t1grams)'!$C$1</c:f>
              <c:strCache>
                <c:ptCount val="1"/>
                <c:pt idx="0">
                  <c:v>freqc</c:v>
                </c:pt>
              </c:strCache>
            </c:strRef>
          </c:tx>
          <c:spPr>
            <a:ln w="28575" cap="rnd">
              <a:solidFill>
                <a:srgbClr val="000000"/>
              </a:solidFill>
              <a:round/>
            </a:ln>
            <a:effectLst/>
          </c:spPr>
          <c:marker>
            <c:symbol val="none"/>
          </c:marker>
          <c:val>
            <c:numRef>
              <c:f>'Twitter_Lexicon(t1grams)'!$C$2:$C$101</c:f>
              <c:numCache>
                <c:formatCode>#,##0</c:formatCode>
                <c:ptCount val="10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pt idx="50">
                  <c:v>72811</c:v>
                </c:pt>
                <c:pt idx="51">
                  <c:v>71781</c:v>
                </c:pt>
                <c:pt idx="52">
                  <c:v>71645</c:v>
                </c:pt>
                <c:pt idx="53">
                  <c:v>68589</c:v>
                </c:pt>
                <c:pt idx="54">
                  <c:v>68321</c:v>
                </c:pt>
                <c:pt idx="55">
                  <c:v>68006</c:v>
                </c:pt>
                <c:pt idx="56">
                  <c:v>67856</c:v>
                </c:pt>
                <c:pt idx="57">
                  <c:v>66804</c:v>
                </c:pt>
                <c:pt idx="58">
                  <c:v>65994</c:v>
                </c:pt>
                <c:pt idx="59">
                  <c:v>65544</c:v>
                </c:pt>
                <c:pt idx="60">
                  <c:v>64844</c:v>
                </c:pt>
                <c:pt idx="61">
                  <c:v>63857</c:v>
                </c:pt>
                <c:pt idx="62">
                  <c:v>63381</c:v>
                </c:pt>
                <c:pt idx="63">
                  <c:v>61691</c:v>
                </c:pt>
                <c:pt idx="64">
                  <c:v>61363</c:v>
                </c:pt>
                <c:pt idx="65">
                  <c:v>59755</c:v>
                </c:pt>
                <c:pt idx="66">
                  <c:v>55158</c:v>
                </c:pt>
                <c:pt idx="67">
                  <c:v>55088</c:v>
                </c:pt>
                <c:pt idx="68">
                  <c:v>54248</c:v>
                </c:pt>
                <c:pt idx="69">
                  <c:v>54038</c:v>
                </c:pt>
                <c:pt idx="70">
                  <c:v>53118</c:v>
                </c:pt>
                <c:pt idx="71">
                  <c:v>52822</c:v>
                </c:pt>
                <c:pt idx="72">
                  <c:v>52410</c:v>
                </c:pt>
                <c:pt idx="73">
                  <c:v>51739</c:v>
                </c:pt>
                <c:pt idx="74">
                  <c:v>51540</c:v>
                </c:pt>
                <c:pt idx="75">
                  <c:v>50862</c:v>
                </c:pt>
                <c:pt idx="76">
                  <c:v>48052</c:v>
                </c:pt>
                <c:pt idx="77">
                  <c:v>47785</c:v>
                </c:pt>
                <c:pt idx="78">
                  <c:v>47141</c:v>
                </c:pt>
                <c:pt idx="79">
                  <c:v>45214</c:v>
                </c:pt>
                <c:pt idx="80">
                  <c:v>44693</c:v>
                </c:pt>
                <c:pt idx="81">
                  <c:v>44627</c:v>
                </c:pt>
                <c:pt idx="82">
                  <c:v>43951</c:v>
                </c:pt>
                <c:pt idx="83">
                  <c:v>43362</c:v>
                </c:pt>
                <c:pt idx="84">
                  <c:v>43330</c:v>
                </c:pt>
                <c:pt idx="85">
                  <c:v>43073</c:v>
                </c:pt>
                <c:pt idx="86">
                  <c:v>42864</c:v>
                </c:pt>
                <c:pt idx="87">
                  <c:v>42461</c:v>
                </c:pt>
                <c:pt idx="88">
                  <c:v>42258</c:v>
                </c:pt>
                <c:pt idx="89">
                  <c:v>42047</c:v>
                </c:pt>
                <c:pt idx="90">
                  <c:v>41847</c:v>
                </c:pt>
                <c:pt idx="91">
                  <c:v>41290</c:v>
                </c:pt>
                <c:pt idx="92">
                  <c:v>41147</c:v>
                </c:pt>
                <c:pt idx="93">
                  <c:v>40922</c:v>
                </c:pt>
                <c:pt idx="94">
                  <c:v>39956</c:v>
                </c:pt>
                <c:pt idx="95">
                  <c:v>39400</c:v>
                </c:pt>
                <c:pt idx="96">
                  <c:v>39326</c:v>
                </c:pt>
                <c:pt idx="97">
                  <c:v>39321</c:v>
                </c:pt>
                <c:pt idx="98">
                  <c:v>39121</c:v>
                </c:pt>
                <c:pt idx="99">
                  <c:v>38227</c:v>
                </c:pt>
              </c:numCache>
            </c:numRef>
          </c:val>
          <c:smooth val="0"/>
          <c:extLst>
            <c:ext xmlns:c16="http://schemas.microsoft.com/office/drawing/2014/chart" uri="{C3380CC4-5D6E-409C-BE32-E72D297353CC}">
              <c16:uniqueId val="{00000000-CC1A-46A3-8A51-71285D80EBCD}"/>
            </c:ext>
          </c:extLst>
        </c:ser>
        <c:dLbls>
          <c:showLegendKey val="0"/>
          <c:showVal val="0"/>
          <c:showCatName val="0"/>
          <c:showSerName val="0"/>
          <c:showPercent val="0"/>
          <c:showBubbleSize val="0"/>
        </c:dLbls>
        <c:smooth val="0"/>
        <c:axId val="481567832"/>
        <c:axId val="481564696"/>
      </c:lineChart>
      <c:catAx>
        <c:axId val="481567832"/>
        <c:scaling>
          <c:orientation val="minMax"/>
        </c:scaling>
        <c:delete val="1"/>
        <c:axPos val="b"/>
        <c:majorTickMark val="none"/>
        <c:minorTickMark val="none"/>
        <c:tickLblPos val="nextTo"/>
        <c:crossAx val="481564696"/>
        <c:crosses val="autoZero"/>
        <c:auto val="1"/>
        <c:lblAlgn val="ctr"/>
        <c:lblOffset val="100"/>
        <c:noMultiLvlLbl val="0"/>
      </c:catAx>
      <c:valAx>
        <c:axId val="48156469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15678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latin typeface="Arial Unicode MS" panose="020B0604020202020204" pitchFamily="34" charset="-128"/>
              </a:rPr>
              <a:t>Top</a:t>
            </a:r>
            <a:r>
              <a:rPr lang="en-US" baseline="0" dirty="0">
                <a:latin typeface="Arial Unicode MS" panose="020B0604020202020204" pitchFamily="34" charset="-128"/>
              </a:rPr>
              <a:t> 100 Word Usage from 3M Tweets</a:t>
            </a:r>
            <a:endParaRPr lang="en-US" dirty="0">
              <a:latin typeface="Arial Unicode MS" panose="020B0604020202020204" pitchFamily="34" charset="-128"/>
            </a:endParaRPr>
          </a:p>
        </c:rich>
      </c:tx>
      <c:overlay val="1"/>
      <c:spPr>
        <a:noFill/>
        <a:ln>
          <a:noFill/>
        </a:ln>
        <a:effectLst/>
      </c:spPr>
    </c:title>
    <c:autoTitleDeleted val="0"/>
    <c:plotArea>
      <c:layout/>
      <c:lineChart>
        <c:grouping val="standard"/>
        <c:varyColors val="0"/>
        <c:ser>
          <c:idx val="0"/>
          <c:order val="0"/>
          <c:tx>
            <c:strRef>
              <c:f>'Twitter_Lexicon(t1grams)'!$C$1</c:f>
              <c:strCache>
                <c:ptCount val="1"/>
                <c:pt idx="0">
                  <c:v>freqc</c:v>
                </c:pt>
              </c:strCache>
            </c:strRef>
          </c:tx>
          <c:spPr>
            <a:ln w="28575" cap="rnd">
              <a:solidFill>
                <a:srgbClr val="000000"/>
              </a:solidFill>
              <a:round/>
            </a:ln>
            <a:effectLst/>
          </c:spPr>
          <c:marker>
            <c:symbol val="none"/>
          </c:marker>
          <c:val>
            <c:numRef>
              <c:f>'Twitter_Lexicon(t1grams)'!$C$2:$C$101</c:f>
              <c:numCache>
                <c:formatCode>#,##0</c:formatCode>
                <c:ptCount val="10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pt idx="50">
                  <c:v>72811</c:v>
                </c:pt>
                <c:pt idx="51">
                  <c:v>71781</c:v>
                </c:pt>
                <c:pt idx="52">
                  <c:v>71645</c:v>
                </c:pt>
                <c:pt idx="53">
                  <c:v>68589</c:v>
                </c:pt>
                <c:pt idx="54">
                  <c:v>68321</c:v>
                </c:pt>
                <c:pt idx="55">
                  <c:v>68006</c:v>
                </c:pt>
                <c:pt idx="56">
                  <c:v>67856</c:v>
                </c:pt>
                <c:pt idx="57">
                  <c:v>66804</c:v>
                </c:pt>
                <c:pt idx="58">
                  <c:v>65994</c:v>
                </c:pt>
                <c:pt idx="59">
                  <c:v>65544</c:v>
                </c:pt>
                <c:pt idx="60">
                  <c:v>64844</c:v>
                </c:pt>
                <c:pt idx="61">
                  <c:v>63857</c:v>
                </c:pt>
                <c:pt idx="62">
                  <c:v>63381</c:v>
                </c:pt>
                <c:pt idx="63">
                  <c:v>61691</c:v>
                </c:pt>
                <c:pt idx="64">
                  <c:v>61363</c:v>
                </c:pt>
                <c:pt idx="65">
                  <c:v>59755</c:v>
                </c:pt>
                <c:pt idx="66">
                  <c:v>55158</c:v>
                </c:pt>
                <c:pt idx="67">
                  <c:v>55088</c:v>
                </c:pt>
                <c:pt idx="68">
                  <c:v>54248</c:v>
                </c:pt>
                <c:pt idx="69">
                  <c:v>54038</c:v>
                </c:pt>
                <c:pt idx="70">
                  <c:v>53118</c:v>
                </c:pt>
                <c:pt idx="71">
                  <c:v>52822</c:v>
                </c:pt>
                <c:pt idx="72">
                  <c:v>52410</c:v>
                </c:pt>
                <c:pt idx="73">
                  <c:v>51739</c:v>
                </c:pt>
                <c:pt idx="74">
                  <c:v>51540</c:v>
                </c:pt>
                <c:pt idx="75">
                  <c:v>50862</c:v>
                </c:pt>
                <c:pt idx="76">
                  <c:v>48052</c:v>
                </c:pt>
                <c:pt idx="77">
                  <c:v>47785</c:v>
                </c:pt>
                <c:pt idx="78">
                  <c:v>47141</c:v>
                </c:pt>
                <c:pt idx="79">
                  <c:v>45214</c:v>
                </c:pt>
                <c:pt idx="80">
                  <c:v>44693</c:v>
                </c:pt>
                <c:pt idx="81">
                  <c:v>44627</c:v>
                </c:pt>
                <c:pt idx="82">
                  <c:v>43951</c:v>
                </c:pt>
                <c:pt idx="83">
                  <c:v>43362</c:v>
                </c:pt>
                <c:pt idx="84">
                  <c:v>43330</c:v>
                </c:pt>
                <c:pt idx="85">
                  <c:v>43073</c:v>
                </c:pt>
                <c:pt idx="86">
                  <c:v>42864</c:v>
                </c:pt>
                <c:pt idx="87">
                  <c:v>42461</c:v>
                </c:pt>
                <c:pt idx="88">
                  <c:v>42258</c:v>
                </c:pt>
                <c:pt idx="89">
                  <c:v>42047</c:v>
                </c:pt>
                <c:pt idx="90">
                  <c:v>41847</c:v>
                </c:pt>
                <c:pt idx="91">
                  <c:v>41290</c:v>
                </c:pt>
                <c:pt idx="92">
                  <c:v>41147</c:v>
                </c:pt>
                <c:pt idx="93">
                  <c:v>40922</c:v>
                </c:pt>
                <c:pt idx="94">
                  <c:v>39956</c:v>
                </c:pt>
                <c:pt idx="95">
                  <c:v>39400</c:v>
                </c:pt>
                <c:pt idx="96">
                  <c:v>39326</c:v>
                </c:pt>
                <c:pt idx="97">
                  <c:v>39321</c:v>
                </c:pt>
                <c:pt idx="98">
                  <c:v>39121</c:v>
                </c:pt>
                <c:pt idx="99">
                  <c:v>38227</c:v>
                </c:pt>
              </c:numCache>
            </c:numRef>
          </c:val>
          <c:smooth val="0"/>
          <c:extLst>
            <c:ext xmlns:c16="http://schemas.microsoft.com/office/drawing/2014/chart" uri="{C3380CC4-5D6E-409C-BE32-E72D297353CC}">
              <c16:uniqueId val="{00000000-1D0E-469A-A3F0-922BA88135B7}"/>
            </c:ext>
          </c:extLst>
        </c:ser>
        <c:dLbls>
          <c:showLegendKey val="0"/>
          <c:showVal val="0"/>
          <c:showCatName val="0"/>
          <c:showSerName val="0"/>
          <c:showPercent val="0"/>
          <c:showBubbleSize val="0"/>
        </c:dLbls>
        <c:smooth val="0"/>
        <c:axId val="316038472"/>
        <c:axId val="373583648"/>
      </c:lineChart>
      <c:catAx>
        <c:axId val="316038472"/>
        <c:scaling>
          <c:orientation val="minMax"/>
        </c:scaling>
        <c:delete val="1"/>
        <c:axPos val="b"/>
        <c:majorTickMark val="none"/>
        <c:minorTickMark val="none"/>
        <c:tickLblPos val="nextTo"/>
        <c:crossAx val="373583648"/>
        <c:crosses val="autoZero"/>
        <c:auto val="1"/>
        <c:lblAlgn val="ctr"/>
        <c:lblOffset val="100"/>
        <c:noMultiLvlLbl val="0"/>
      </c:catAx>
      <c:valAx>
        <c:axId val="37358364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60384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0C0A60C-850A-4EA4-9C14-A8FE98B94505}" type="datetimeFigureOut">
              <a:rPr lang="en-US" smtClean="0"/>
              <a:t>4/8/24</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4/8/24</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4/8/24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4/8/24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4/8/24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4/8/24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4/8/24</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4/8/24</a:t>
            </a:fld>
            <a:endParaRPr lang="en-US"/>
          </a:p>
        </p:txBody>
      </p:sp>
      <p:sp>
        <p:nvSpPr>
          <p:cNvPr id="8" name="Footer Placeholder 7"/>
          <p:cNvSpPr>
            <a:spLocks noGrp="1"/>
          </p:cNvSpPr>
          <p:nvPr>
            <p:ph type="ftr" sz="quarter" idx="11"/>
          </p:nvPr>
        </p:nvSpPr>
        <p:spPr/>
        <p:txBody>
          <a:bodyPr/>
          <a:lstStyle/>
          <a:p>
            <a:r>
              <a:rPr lang="en-US" dirty="0"/>
              <a:t>Kwartler </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4/8/24</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4/8/24</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4/8/24</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4/8/24</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4/8/24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hyperlink" Target="https://www.anneloehr.com/" TargetMode="External"/><Relationship Id="rId2" Type="http://schemas.openxmlformats.org/officeDocument/2006/relationships/image" Target="../media/image28.jpeg"/><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6.xml"/><Relationship Id="rId5" Type="http://schemas.openxmlformats.org/officeDocument/2006/relationships/image" Target="../media/image36.jpeg"/><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Text Mining &amp; NLP</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4/8/24</a:t>
            </a:fld>
            <a:endParaRPr lang="en-US" dirty="0"/>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dirty="0"/>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t>Kwartler </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4/8/24</a:t>
            </a:fld>
            <a:endParaRPr lang="en-US"/>
          </a:p>
        </p:txBody>
      </p:sp>
      <p:sp>
        <p:nvSpPr>
          <p:cNvPr id="3" name="Title 2"/>
          <p:cNvSpPr>
            <a:spLocks noGrp="1"/>
          </p:cNvSpPr>
          <p:nvPr>
            <p:ph type="title"/>
          </p:nvPr>
        </p:nvSpPr>
        <p:spPr/>
        <p:txBody>
          <a:bodyPr/>
          <a:lstStyle/>
          <a:p>
            <a:r>
              <a:rPr lang="en-US" dirty="0"/>
              <a:t>Generative [GPT]</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sp>
        <p:nvSpPr>
          <p:cNvPr id="15" name="Rectangle 14"/>
          <p:cNvSpPr/>
          <p:nvPr/>
        </p:nvSpPr>
        <p:spPr>
          <a:xfrm>
            <a:off x="300038" y="1202816"/>
            <a:ext cx="8657747" cy="643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The model uses the vector representations of concepts along generate new patters of vectors which correspond to tokens.</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1026" name="Picture 2" descr="Understanding Multi-Dimensionality in Vector Space Modeling | Pythonic  Excursions">
            <a:extLst>
              <a:ext uri="{FF2B5EF4-FFF2-40B4-BE49-F238E27FC236}">
                <a16:creationId xmlns:a16="http://schemas.microsoft.com/office/drawing/2014/main" id="{A7B31B90-01B1-B17D-FC3D-C8BEF0B0C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98" y="2432217"/>
            <a:ext cx="4528002" cy="30343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78B904-3167-0494-9A5A-EC83182775B3}"/>
              </a:ext>
            </a:extLst>
          </p:cNvPr>
          <p:cNvSpPr txBox="1"/>
          <p:nvPr/>
        </p:nvSpPr>
        <p:spPr>
          <a:xfrm>
            <a:off x="4572000" y="1920230"/>
            <a:ext cx="4409928" cy="923330"/>
          </a:xfrm>
          <a:prstGeom prst="rect">
            <a:avLst/>
          </a:prstGeom>
          <a:noFill/>
        </p:spPr>
        <p:txBody>
          <a:bodyPr wrap="square" rtlCol="0">
            <a:spAutoFit/>
          </a:bodyPr>
          <a:lstStyle/>
          <a:p>
            <a:r>
              <a:rPr lang="en-US" b="1" dirty="0"/>
              <a:t>User: </a:t>
            </a:r>
            <a:r>
              <a:rPr lang="en-US" dirty="0"/>
              <a:t>Tell me about the oil industry.</a:t>
            </a:r>
          </a:p>
          <a:p>
            <a:r>
              <a:rPr lang="en-US" b="1" dirty="0"/>
              <a:t>Vectors: </a:t>
            </a:r>
            <a:r>
              <a:rPr lang="en-US" dirty="0"/>
              <a:t>inquiry, personalization, oil, industry, business…</a:t>
            </a:r>
          </a:p>
        </p:txBody>
      </p:sp>
      <p:sp>
        <p:nvSpPr>
          <p:cNvPr id="8" name="TextBox 7">
            <a:extLst>
              <a:ext uri="{FF2B5EF4-FFF2-40B4-BE49-F238E27FC236}">
                <a16:creationId xmlns:a16="http://schemas.microsoft.com/office/drawing/2014/main" id="{F9ABC86B-209E-5C9D-2392-5DA9535F9CE7}"/>
              </a:ext>
            </a:extLst>
          </p:cNvPr>
          <p:cNvSpPr txBox="1"/>
          <p:nvPr/>
        </p:nvSpPr>
        <p:spPr>
          <a:xfrm>
            <a:off x="4572000" y="2843560"/>
            <a:ext cx="4409928" cy="2554545"/>
          </a:xfrm>
          <a:prstGeom prst="rect">
            <a:avLst/>
          </a:prstGeom>
          <a:noFill/>
        </p:spPr>
        <p:txBody>
          <a:bodyPr wrap="square">
            <a:spAutoFit/>
          </a:bodyPr>
          <a:lstStyle/>
          <a:p>
            <a:r>
              <a:rPr lang="en-US" sz="1600" b="1" dirty="0"/>
              <a:t>Response Construction:</a:t>
            </a:r>
          </a:p>
          <a:p>
            <a:r>
              <a:rPr lang="en-US" sz="1600" dirty="0"/>
              <a:t>+”sure”, [pattern to respond to inquiry]</a:t>
            </a:r>
          </a:p>
          <a:p>
            <a:r>
              <a:rPr lang="en-US" sz="1600" dirty="0"/>
              <a:t>+Add vector “sure” and generate next phrase: “here are some industry topics for you” [pattern to respond to inquiry, sure &amp; personalization]</a:t>
            </a:r>
          </a:p>
          <a:p>
            <a:r>
              <a:rPr lang="en-US" sz="1600" dirty="0"/>
              <a:t>+Add vector “industry topics” and generate next phrase “The Gulf states…”</a:t>
            </a:r>
          </a:p>
          <a:p>
            <a:r>
              <a:rPr lang="en-US" sz="1600" dirty="0"/>
              <a:t>+Add Gulf states vector “produce petroleum”</a:t>
            </a:r>
          </a:p>
          <a:p>
            <a:r>
              <a:rPr lang="en-US" sz="1600" dirty="0"/>
              <a:t>+Add produce petroleum vector and generate next phrase “in barrels”.</a:t>
            </a:r>
          </a:p>
        </p:txBody>
      </p:sp>
      <p:sp>
        <p:nvSpPr>
          <p:cNvPr id="9" name="TextBox 8">
            <a:extLst>
              <a:ext uri="{FF2B5EF4-FFF2-40B4-BE49-F238E27FC236}">
                <a16:creationId xmlns:a16="http://schemas.microsoft.com/office/drawing/2014/main" id="{BFE6A45C-AC84-FDF9-B2C8-336E393BA5A8}"/>
              </a:ext>
            </a:extLst>
          </p:cNvPr>
          <p:cNvSpPr txBox="1"/>
          <p:nvPr/>
        </p:nvSpPr>
        <p:spPr>
          <a:xfrm>
            <a:off x="167507" y="5764169"/>
            <a:ext cx="8922807" cy="338554"/>
          </a:xfrm>
          <a:prstGeom prst="rect">
            <a:avLst/>
          </a:prstGeom>
          <a:solidFill>
            <a:schemeClr val="accent1"/>
          </a:solidFill>
        </p:spPr>
        <p:txBody>
          <a:bodyPr wrap="square">
            <a:spAutoFit/>
          </a:bodyPr>
          <a:lstStyle/>
          <a:p>
            <a:r>
              <a:rPr lang="en-US" sz="1600" b="1" dirty="0">
                <a:solidFill>
                  <a:schemeClr val="bg1"/>
                </a:solidFill>
              </a:rPr>
              <a:t>Response to User: Sure Here are some industry topics.  The Gulf states produce petroleum in barrels…</a:t>
            </a:r>
            <a:endParaRPr lang="en-US" sz="1600" dirty="0">
              <a:solidFill>
                <a:schemeClr val="bg1"/>
              </a:solidFill>
            </a:endParaRPr>
          </a:p>
        </p:txBody>
      </p:sp>
    </p:spTree>
    <p:extLst>
      <p:ext uri="{BB962C8B-B14F-4D97-AF65-F5344CB8AC3E}">
        <p14:creationId xmlns:p14="http://schemas.microsoft.com/office/powerpoint/2010/main" val="231003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9DC87-CCCE-4EA8-9710-E2F0D96545CD}"/>
              </a:ext>
            </a:extLst>
          </p:cNvPr>
          <p:cNvSpPr>
            <a:spLocks noGrp="1"/>
          </p:cNvSpPr>
          <p:nvPr>
            <p:ph type="dt" sz="half" idx="10"/>
          </p:nvPr>
        </p:nvSpPr>
        <p:spPr/>
        <p:txBody>
          <a:bodyPr/>
          <a:lstStyle/>
          <a:p>
            <a:fld id="{6700A58B-DD98-43D0-B791-721480A02982}" type="datetime1">
              <a:rPr lang="en-US" smtClean="0"/>
              <a:t>4/8/24</a:t>
            </a:fld>
            <a:endParaRPr lang="en-US"/>
          </a:p>
        </p:txBody>
      </p:sp>
      <p:sp>
        <p:nvSpPr>
          <p:cNvPr id="3" name="Title 2">
            <a:extLst>
              <a:ext uri="{FF2B5EF4-FFF2-40B4-BE49-F238E27FC236}">
                <a16:creationId xmlns:a16="http://schemas.microsoft.com/office/drawing/2014/main" id="{AAC1FF90-D23B-4C62-8146-7DE37DF2A587}"/>
              </a:ext>
            </a:extLst>
          </p:cNvPr>
          <p:cNvSpPr>
            <a:spLocks noGrp="1"/>
          </p:cNvSpPr>
          <p:nvPr>
            <p:ph type="title"/>
          </p:nvPr>
        </p:nvSpPr>
        <p:spPr/>
        <p:txBody>
          <a:bodyPr/>
          <a:lstStyle/>
          <a:p>
            <a:r>
              <a:rPr lang="en-US" dirty="0"/>
              <a:t>NLP/TM Challenges - Disambiguation</a:t>
            </a:r>
          </a:p>
        </p:txBody>
      </p:sp>
      <p:sp>
        <p:nvSpPr>
          <p:cNvPr id="4" name="Slide Number Placeholder 3">
            <a:extLst>
              <a:ext uri="{FF2B5EF4-FFF2-40B4-BE49-F238E27FC236}">
                <a16:creationId xmlns:a16="http://schemas.microsoft.com/office/drawing/2014/main" id="{359FD6CC-0906-46DF-AEE5-B29BF30B0B99}"/>
              </a:ext>
            </a:extLst>
          </p:cNvPr>
          <p:cNvSpPr>
            <a:spLocks noGrp="1"/>
          </p:cNvSpPr>
          <p:nvPr>
            <p:ph type="sldNum" sz="quarter" idx="12"/>
          </p:nvPr>
        </p:nvSpPr>
        <p:spPr/>
        <p:txBody>
          <a:bodyPr/>
          <a:lstStyle/>
          <a:p>
            <a:fld id="{37290FF7-652B-4475-AEAB-8B1A5D23AE09}" type="slidenum">
              <a:rPr lang="en-US" smtClean="0"/>
              <a:t>11</a:t>
            </a:fld>
            <a:endParaRPr lang="en-US"/>
          </a:p>
        </p:txBody>
      </p:sp>
      <p:sp>
        <p:nvSpPr>
          <p:cNvPr id="5" name="Footer Placeholder 4">
            <a:extLst>
              <a:ext uri="{FF2B5EF4-FFF2-40B4-BE49-F238E27FC236}">
                <a16:creationId xmlns:a16="http://schemas.microsoft.com/office/drawing/2014/main" id="{643FC5AB-3AEE-408C-B853-A913517B47EE}"/>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DC6D6A58-3A20-4488-97B4-63362CB05E1F}"/>
              </a:ext>
            </a:extLst>
          </p:cNvPr>
          <p:cNvSpPr txBox="1"/>
          <p:nvPr/>
        </p:nvSpPr>
        <p:spPr>
          <a:xfrm>
            <a:off x="186064" y="2514607"/>
            <a:ext cx="4286351" cy="2308324"/>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 her to eat.</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Duck!!</a:t>
            </a:r>
          </a:p>
        </p:txBody>
      </p:sp>
      <p:sp>
        <p:nvSpPr>
          <p:cNvPr id="7" name="Rectangle 6">
            <a:extLst>
              <a:ext uri="{FF2B5EF4-FFF2-40B4-BE49-F238E27FC236}">
                <a16:creationId xmlns:a16="http://schemas.microsoft.com/office/drawing/2014/main" id="{2F1FAD3F-1565-49B4-9CC7-C9EDCC8FF06A}"/>
              </a:ext>
            </a:extLst>
          </p:cNvPr>
          <p:cNvSpPr/>
          <p:nvPr/>
        </p:nvSpPr>
        <p:spPr>
          <a:xfrm>
            <a:off x="186064"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I made her duck.</a:t>
            </a:r>
          </a:p>
        </p:txBody>
      </p:sp>
      <p:sp>
        <p:nvSpPr>
          <p:cNvPr id="8" name="Rectangle 7">
            <a:extLst>
              <a:ext uri="{FF2B5EF4-FFF2-40B4-BE49-F238E27FC236}">
                <a16:creationId xmlns:a16="http://schemas.microsoft.com/office/drawing/2014/main" id="{93FF29A7-B7FF-43E4-9ED4-98CDDA6AB3BD}"/>
              </a:ext>
            </a:extLst>
          </p:cNvPr>
          <p:cNvSpPr/>
          <p:nvPr/>
        </p:nvSpPr>
        <p:spPr>
          <a:xfrm>
            <a:off x="186064" y="1643197"/>
            <a:ext cx="4422153" cy="36983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9" name="Picture 2" descr="Yellow Duck Toy on White Surface">
            <a:extLst>
              <a:ext uri="{FF2B5EF4-FFF2-40B4-BE49-F238E27FC236}">
                <a16:creationId xmlns:a16="http://schemas.microsoft.com/office/drawing/2014/main" id="{0C9F7E69-CFDE-4838-88A3-6F5639761B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08" t="20000" r="12544" b="15823"/>
          <a:stretch/>
        </p:blipFill>
        <p:spPr bwMode="auto">
          <a:xfrm>
            <a:off x="5093020" y="1610645"/>
            <a:ext cx="1327033" cy="14933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dodgeball">
            <a:extLst>
              <a:ext uri="{FF2B5EF4-FFF2-40B4-BE49-F238E27FC236}">
                <a16:creationId xmlns:a16="http://schemas.microsoft.com/office/drawing/2014/main" id="{B6196748-F4B0-4CEC-9AAB-9CCA77C665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1592" y="1505484"/>
            <a:ext cx="1240823" cy="16616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peking duck">
            <a:extLst>
              <a:ext uri="{FF2B5EF4-FFF2-40B4-BE49-F238E27FC236}">
                <a16:creationId xmlns:a16="http://schemas.microsoft.com/office/drawing/2014/main" id="{888D3EF9-BDF1-40C8-A805-22F3311C37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1620" y="3804312"/>
            <a:ext cx="1768884" cy="14731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duck sculpture">
            <a:extLst>
              <a:ext uri="{FF2B5EF4-FFF2-40B4-BE49-F238E27FC236}">
                <a16:creationId xmlns:a16="http://schemas.microsoft.com/office/drawing/2014/main" id="{E976162B-8028-4BBA-8C3B-A3C1898BE8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7666" y="3730263"/>
            <a:ext cx="1591652" cy="1591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669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B1B16-1E15-4A2F-9097-8ABAE2E62D36}"/>
              </a:ext>
            </a:extLst>
          </p:cNvPr>
          <p:cNvSpPr>
            <a:spLocks noGrp="1"/>
          </p:cNvSpPr>
          <p:nvPr>
            <p:ph type="dt" sz="half" idx="10"/>
          </p:nvPr>
        </p:nvSpPr>
        <p:spPr/>
        <p:txBody>
          <a:bodyPr/>
          <a:lstStyle/>
          <a:p>
            <a:fld id="{6700A58B-DD98-43D0-B791-721480A02982}" type="datetime1">
              <a:rPr lang="en-US" smtClean="0"/>
              <a:t>4/8/24</a:t>
            </a:fld>
            <a:endParaRPr lang="en-US"/>
          </a:p>
        </p:txBody>
      </p:sp>
      <p:sp>
        <p:nvSpPr>
          <p:cNvPr id="3" name="Title 2">
            <a:extLst>
              <a:ext uri="{FF2B5EF4-FFF2-40B4-BE49-F238E27FC236}">
                <a16:creationId xmlns:a16="http://schemas.microsoft.com/office/drawing/2014/main" id="{5559429D-103E-487B-AEEB-01ACACEA2321}"/>
              </a:ext>
            </a:extLst>
          </p:cNvPr>
          <p:cNvSpPr>
            <a:spLocks noGrp="1"/>
          </p:cNvSpPr>
          <p:nvPr>
            <p:ph type="title"/>
          </p:nvPr>
        </p:nvSpPr>
        <p:spPr/>
        <p:txBody>
          <a:bodyPr/>
          <a:lstStyle/>
          <a:p>
            <a:r>
              <a:rPr lang="en-US" dirty="0"/>
              <a:t>NLP is hard!</a:t>
            </a:r>
          </a:p>
        </p:txBody>
      </p:sp>
      <p:sp>
        <p:nvSpPr>
          <p:cNvPr id="4" name="Slide Number Placeholder 3">
            <a:extLst>
              <a:ext uri="{FF2B5EF4-FFF2-40B4-BE49-F238E27FC236}">
                <a16:creationId xmlns:a16="http://schemas.microsoft.com/office/drawing/2014/main" id="{5E383C1E-2419-4630-8ACE-CBE3147D8248}"/>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FF06D986-D281-46A7-AA14-248283EF43EA}"/>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1C5568D0-5777-4C99-B8ED-82D01D1F4EDB}"/>
              </a:ext>
            </a:extLst>
          </p:cNvPr>
          <p:cNvSpPr txBox="1"/>
          <p:nvPr/>
        </p:nvSpPr>
        <p:spPr>
          <a:xfrm>
            <a:off x="242865" y="2586956"/>
            <a:ext cx="3792499" cy="2108269"/>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Compound words (tokenization) change meaning</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Sarcasm</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Cultural differences</a:t>
            </a:r>
          </a:p>
        </p:txBody>
      </p:sp>
      <p:sp>
        <p:nvSpPr>
          <p:cNvPr id="7" name="Rectangle 6">
            <a:extLst>
              <a:ext uri="{FF2B5EF4-FFF2-40B4-BE49-F238E27FC236}">
                <a16:creationId xmlns:a16="http://schemas.microsoft.com/office/drawing/2014/main" id="{8240AE80-93E7-434B-AB2E-E33E298931BB}"/>
              </a:ext>
            </a:extLst>
          </p:cNvPr>
          <p:cNvSpPr/>
          <p:nvPr/>
        </p:nvSpPr>
        <p:spPr>
          <a:xfrm>
            <a:off x="15890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Other Challenges</a:t>
            </a:r>
          </a:p>
        </p:txBody>
      </p:sp>
      <p:sp>
        <p:nvSpPr>
          <p:cNvPr id="8" name="Rectangle 7">
            <a:extLst>
              <a:ext uri="{FF2B5EF4-FFF2-40B4-BE49-F238E27FC236}">
                <a16:creationId xmlns:a16="http://schemas.microsoft.com/office/drawing/2014/main" id="{0359FFF7-BE67-4926-8065-F3F456A7E52B}"/>
              </a:ext>
            </a:extLst>
          </p:cNvPr>
          <p:cNvSpPr/>
          <p:nvPr/>
        </p:nvSpPr>
        <p:spPr>
          <a:xfrm>
            <a:off x="15890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9" name="TextBox 8">
            <a:extLst>
              <a:ext uri="{FF2B5EF4-FFF2-40B4-BE49-F238E27FC236}">
                <a16:creationId xmlns:a16="http://schemas.microsoft.com/office/drawing/2014/main" id="{01A55379-12BF-499E-98E0-E24F8D16EAC9}"/>
              </a:ext>
            </a:extLst>
          </p:cNvPr>
          <p:cNvSpPr txBox="1"/>
          <p:nvPr/>
        </p:nvSpPr>
        <p:spPr>
          <a:xfrm>
            <a:off x="4806815" y="2771623"/>
            <a:ext cx="3792499" cy="1800493"/>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“Bad” vs “not bad”</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like it…NOT!”</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“It’s </a:t>
            </a:r>
            <a:r>
              <a:rPr lang="en-US" sz="20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wicked</a:t>
            </a: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good” (in Boston)</a:t>
            </a:r>
          </a:p>
        </p:txBody>
      </p:sp>
      <p:sp>
        <p:nvSpPr>
          <p:cNvPr id="10" name="Rectangle 9">
            <a:extLst>
              <a:ext uri="{FF2B5EF4-FFF2-40B4-BE49-F238E27FC236}">
                <a16:creationId xmlns:a16="http://schemas.microsoft.com/office/drawing/2014/main" id="{64EE84CE-F01E-4DDF-9067-55D7767D2964}"/>
              </a:ext>
            </a:extLst>
          </p:cNvPr>
          <p:cNvSpPr/>
          <p:nvPr/>
        </p:nvSpPr>
        <p:spPr>
          <a:xfrm>
            <a:off x="472285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Examples</a:t>
            </a:r>
          </a:p>
        </p:txBody>
      </p:sp>
      <p:sp>
        <p:nvSpPr>
          <p:cNvPr id="11" name="Rectangle 10">
            <a:extLst>
              <a:ext uri="{FF2B5EF4-FFF2-40B4-BE49-F238E27FC236}">
                <a16:creationId xmlns:a16="http://schemas.microsoft.com/office/drawing/2014/main" id="{4AB41541-0364-4860-AFD6-319A877F6390}"/>
              </a:ext>
            </a:extLst>
          </p:cNvPr>
          <p:cNvSpPr/>
          <p:nvPr/>
        </p:nvSpPr>
        <p:spPr>
          <a:xfrm>
            <a:off x="472285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Tree>
    <p:extLst>
      <p:ext uri="{BB962C8B-B14F-4D97-AF65-F5344CB8AC3E}">
        <p14:creationId xmlns:p14="http://schemas.microsoft.com/office/powerpoint/2010/main" val="1339365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4/8/24</a:t>
            </a:fld>
            <a:endParaRPr lang="en-US"/>
          </a:p>
        </p:txBody>
      </p:sp>
      <p:sp>
        <p:nvSpPr>
          <p:cNvPr id="3" name="Title 2"/>
          <p:cNvSpPr>
            <a:spLocks noGrp="1"/>
          </p:cNvSpPr>
          <p:nvPr>
            <p:ph type="title"/>
          </p:nvPr>
        </p:nvSpPr>
        <p:spPr/>
        <p:txBody>
          <a:bodyPr/>
          <a:lstStyle/>
          <a:p>
            <a:r>
              <a:rPr lang="en-US" dirty="0"/>
              <a:t>Why text mining is an art &amp; science?</a:t>
            </a:r>
          </a:p>
        </p:txBody>
      </p:sp>
      <p:sp>
        <p:nvSpPr>
          <p:cNvPr id="4" name="Slide Number Placeholder 3"/>
          <p:cNvSpPr>
            <a:spLocks noGrp="1"/>
          </p:cNvSpPr>
          <p:nvPr>
            <p:ph type="sldNum" sz="quarter" idx="12"/>
          </p:nvPr>
        </p:nvSpPr>
        <p:spPr/>
        <p:txBody>
          <a:bodyPr/>
          <a:lstStyle/>
          <a:p>
            <a:fld id="{37290FF7-652B-4475-AEAB-8B1A5D23AE09}" type="slidenum">
              <a:rPr lang="en-US" smtClean="0"/>
              <a:t>13</a:t>
            </a:fld>
            <a:endParaRPr lang="en-US"/>
          </a:p>
        </p:txBody>
      </p:sp>
      <p:sp>
        <p:nvSpPr>
          <p:cNvPr id="6" name="Rectangle 5"/>
          <p:cNvSpPr/>
          <p:nvPr/>
        </p:nvSpPr>
        <p:spPr>
          <a:xfrm>
            <a:off x="270985" y="1173079"/>
            <a:ext cx="8686800" cy="58428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800" kern="1200" dirty="0">
              <a:solidFill>
                <a:prstClr val="white"/>
              </a:solidFill>
              <a:latin typeface="+mj-lt"/>
              <a:cs typeface="Arial Unicode MS" panose="020B0604020202020204" pitchFamily="34" charset="-128"/>
            </a:endParaRPr>
          </a:p>
        </p:txBody>
      </p:sp>
      <p:sp>
        <p:nvSpPr>
          <p:cNvPr id="7" name="TextBox 6"/>
          <p:cNvSpPr txBox="1"/>
          <p:nvPr/>
        </p:nvSpPr>
        <p:spPr>
          <a:xfrm>
            <a:off x="271472" y="2558751"/>
            <a:ext cx="4314825" cy="3477875"/>
          </a:xfrm>
          <a:prstGeom prst="rect">
            <a:avLst/>
          </a:prstGeom>
          <a:noFill/>
        </p:spPr>
        <p:txBody>
          <a:bodyPr wrap="square" rtlCol="0">
            <a:spAutoFit/>
          </a:bodyPr>
          <a:lstStyle/>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a:t>
            </a:r>
            <a:endParaRPr lang="en-US" sz="2000" kern="1200" dirty="0">
              <a:solidFill>
                <a:prstClr val="black"/>
              </a:solidFill>
              <a:latin typeface="+mj-lt"/>
              <a:ea typeface="Arial Unicode MS" panose="020B0604020202020204" pitchFamily="34" charset="-128"/>
              <a:cs typeface="Arial Unicode MS" panose="020B0604020202020204" pitchFamily="34" charset="-128"/>
            </a:endParaRPr>
          </a:p>
        </p:txBody>
      </p:sp>
      <p:cxnSp>
        <p:nvCxnSpPr>
          <p:cNvPr id="11" name="Straight Connector 10"/>
          <p:cNvCxnSpPr/>
          <p:nvPr/>
        </p:nvCxnSpPr>
        <p:spPr>
          <a:xfrm>
            <a:off x="4343404"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814205" y="2712517"/>
            <a:ext cx="3886200" cy="2784145"/>
            <a:chOff x="4814205" y="2712517"/>
            <a:chExt cx="3886200" cy="2784145"/>
          </a:xfrm>
        </p:grpSpPr>
        <p:grpSp>
          <p:nvGrpSpPr>
            <p:cNvPr id="13" name="Group 12"/>
            <p:cNvGrpSpPr>
              <a:grpSpLocks noChangeAspect="1"/>
            </p:cNvGrpSpPr>
            <p:nvPr/>
          </p:nvGrpSpPr>
          <p:grpSpPr>
            <a:xfrm>
              <a:off x="4814205" y="2712517"/>
              <a:ext cx="3886200" cy="2784145"/>
              <a:chOff x="506732" y="2054450"/>
              <a:chExt cx="5615939" cy="4023360"/>
            </a:xfrm>
          </p:grpSpPr>
          <p:pic>
            <p:nvPicPr>
              <p:cNvPr id="17" name="Picture 14" descr="http://ameliacottonpress.files.wordpress.com/2012/10/social-media-ic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2" y="2054450"/>
                <a:ext cx="5615939" cy="4023360"/>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16" descr="http://upload.wikimedia.org/wikipedia/commons/4/40/Google_pl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4844" y="4816929"/>
                <a:ext cx="640080" cy="640080"/>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4" name="Picture 8" descr="http://upload.wikimedia.org/wikipedia/en/archive/d/d9/20130604215439!Vine_app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6368" y="4383902"/>
              <a:ext cx="248717" cy="247504"/>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http://asset1.cbsistatic.com/cnwk.1d/i/tim2/2013/11/25/Snapchat-noname_chillah.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60" r="18971"/>
            <a:stretch/>
          </p:blipFill>
          <p:spPr bwMode="auto">
            <a:xfrm>
              <a:off x="7622452" y="3685121"/>
              <a:ext cx="429000" cy="440491"/>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0" descr="http://www.ccs.org.za/wp-content/uploads/2012/06/weib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9440" y="2856837"/>
              <a:ext cx="422820" cy="42282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9" name="Rectangle 18"/>
          <p:cNvSpPr/>
          <p:nvPr/>
        </p:nvSpPr>
        <p:spPr>
          <a:xfrm>
            <a:off x="4828492"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Source &amp; context are important, directly impacting data integrity.  </a:t>
            </a:r>
          </a:p>
        </p:txBody>
      </p:sp>
      <p:sp>
        <p:nvSpPr>
          <p:cNvPr id="20" name="Rectangle 19"/>
          <p:cNvSpPr/>
          <p:nvPr/>
        </p:nvSpPr>
        <p:spPr>
          <a:xfrm>
            <a:off x="266018"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Common Sources</a:t>
            </a:r>
          </a:p>
        </p:txBody>
      </p:sp>
      <p:sp>
        <p:nvSpPr>
          <p:cNvPr id="21" name="Footer Placeholder 5">
            <a:extLst>
              <a:ext uri="{FF2B5EF4-FFF2-40B4-BE49-F238E27FC236}">
                <a16:creationId xmlns:a16="http://schemas.microsoft.com/office/drawing/2014/main" id="{C452A7D3-6191-4948-802F-B54F216B9BD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114861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9BC8-272E-4B8B-B7E2-49720FE92D3B}"/>
              </a:ext>
            </a:extLst>
          </p:cNvPr>
          <p:cNvSpPr>
            <a:spLocks noGrp="1"/>
          </p:cNvSpPr>
          <p:nvPr>
            <p:ph type="dt" sz="half" idx="10"/>
          </p:nvPr>
        </p:nvSpPr>
        <p:spPr/>
        <p:txBody>
          <a:bodyPr/>
          <a:lstStyle/>
          <a:p>
            <a:fld id="{6700A58B-DD98-43D0-B791-721480A02982}" type="datetime1">
              <a:rPr lang="en-US" smtClean="0"/>
              <a:t>4/8/24</a:t>
            </a:fld>
            <a:endParaRPr lang="en-US"/>
          </a:p>
        </p:txBody>
      </p:sp>
      <p:sp>
        <p:nvSpPr>
          <p:cNvPr id="3" name="Title 2">
            <a:extLst>
              <a:ext uri="{FF2B5EF4-FFF2-40B4-BE49-F238E27FC236}">
                <a16:creationId xmlns:a16="http://schemas.microsoft.com/office/drawing/2014/main" id="{0978F23B-AA07-41FF-A1B1-B01981E639C7}"/>
              </a:ext>
            </a:extLst>
          </p:cNvPr>
          <p:cNvSpPr>
            <a:spLocks noGrp="1"/>
          </p:cNvSpPr>
          <p:nvPr>
            <p:ph type="title"/>
          </p:nvPr>
        </p:nvSpPr>
        <p:spPr/>
        <p:txBody>
          <a:bodyPr/>
          <a:lstStyle/>
          <a:p>
            <a:r>
              <a:rPr lang="en-US" dirty="0">
                <a:solidFill>
                  <a:schemeClr val="accent1"/>
                </a:solidFill>
              </a:rPr>
              <a:t>Channel</a:t>
            </a:r>
            <a:r>
              <a:rPr lang="en-US" dirty="0"/>
              <a:t> affects language</a:t>
            </a:r>
          </a:p>
        </p:txBody>
      </p:sp>
      <p:sp>
        <p:nvSpPr>
          <p:cNvPr id="4" name="Slide Number Placeholder 3">
            <a:extLst>
              <a:ext uri="{FF2B5EF4-FFF2-40B4-BE49-F238E27FC236}">
                <a16:creationId xmlns:a16="http://schemas.microsoft.com/office/drawing/2014/main" id="{4BED89B7-B461-4F32-8502-CF8E48F41495}"/>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a:extLst>
              <a:ext uri="{FF2B5EF4-FFF2-40B4-BE49-F238E27FC236}">
                <a16:creationId xmlns:a16="http://schemas.microsoft.com/office/drawing/2014/main" id="{00027B1E-3ADA-4CE6-8C22-B1729520522C}"/>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DF90D36B-B2CC-4A95-9B3D-9E35604673B9}"/>
              </a:ext>
            </a:extLst>
          </p:cNvPr>
          <p:cNvSpPr/>
          <p:nvPr/>
        </p:nvSpPr>
        <p:spPr>
          <a:xfrm>
            <a:off x="240631" y="5922134"/>
            <a:ext cx="8725774" cy="262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Expression is context specific making analysis challenging.</a:t>
            </a:r>
          </a:p>
        </p:txBody>
      </p:sp>
      <p:pic>
        <p:nvPicPr>
          <p:cNvPr id="7" name="Picture 2" descr="https://www.wipo.int/export/sites/www/patents/images/rocking_bathtub_850.jpg">
            <a:extLst>
              <a:ext uri="{FF2B5EF4-FFF2-40B4-BE49-F238E27FC236}">
                <a16:creationId xmlns:a16="http://schemas.microsoft.com/office/drawing/2014/main" id="{F0173EB9-0D86-4217-86D9-A51E220F7E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1" y="2487219"/>
            <a:ext cx="2468974" cy="14610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B2C5CD-17A9-4326-BA8B-BAE6E502086E}"/>
              </a:ext>
            </a:extLst>
          </p:cNvPr>
          <p:cNvSpPr txBox="1"/>
          <p:nvPr/>
        </p:nvSpPr>
        <p:spPr>
          <a:xfrm>
            <a:off x="366541" y="4751874"/>
            <a:ext cx="2033624" cy="430887"/>
          </a:xfrm>
          <a:prstGeom prst="rect">
            <a:avLst/>
          </a:prstGeom>
          <a:noFill/>
        </p:spPr>
        <p:txBody>
          <a:bodyPr wrap="square" rtlCol="0">
            <a:spAutoFit/>
          </a:bodyPr>
          <a:lstStyle/>
          <a:p>
            <a:pPr algn="ctr"/>
            <a:r>
              <a:rPr lang="en-US" sz="1100" i="1" dirty="0"/>
              <a:t>Legal documents are verbose &amp; technical.</a:t>
            </a:r>
          </a:p>
        </p:txBody>
      </p:sp>
      <p:pic>
        <p:nvPicPr>
          <p:cNvPr id="9" name="Picture 10" descr="Image result for twitch.com logo">
            <a:extLst>
              <a:ext uri="{FF2B5EF4-FFF2-40B4-BE49-F238E27FC236}">
                <a16:creationId xmlns:a16="http://schemas.microsoft.com/office/drawing/2014/main" id="{43D7D048-22E0-43DC-8CA5-42C9745498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872" y="1412597"/>
            <a:ext cx="1380033" cy="351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kappa">
            <a:extLst>
              <a:ext uri="{FF2B5EF4-FFF2-40B4-BE49-F238E27FC236}">
                <a16:creationId xmlns:a16="http://schemas.microsoft.com/office/drawing/2014/main" id="{B982D9B6-F051-42CD-B410-DCAB194234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7" y="2440265"/>
            <a:ext cx="1554958" cy="15549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4436159-9A1E-4C45-978B-1BA11030818E}"/>
              </a:ext>
            </a:extLst>
          </p:cNvPr>
          <p:cNvSpPr/>
          <p:nvPr/>
        </p:nvSpPr>
        <p:spPr>
          <a:xfrm>
            <a:off x="6457950" y="4751874"/>
            <a:ext cx="2219563" cy="430887"/>
          </a:xfrm>
          <a:prstGeom prst="rect">
            <a:avLst/>
          </a:prstGeom>
        </p:spPr>
        <p:txBody>
          <a:bodyPr wrap="square">
            <a:spAutoFit/>
          </a:bodyPr>
          <a:lstStyle/>
          <a:p>
            <a:pPr algn="ctr"/>
            <a:r>
              <a:rPr lang="en-US" sz="1100" i="1" dirty="0"/>
              <a:t>“kappa” indicates sarcasm, irony, </a:t>
            </a:r>
          </a:p>
          <a:p>
            <a:pPr algn="ctr"/>
            <a:r>
              <a:rPr lang="en-US" sz="1100" i="1" dirty="0"/>
              <a:t>or a joke among online gamers.</a:t>
            </a:r>
          </a:p>
        </p:txBody>
      </p:sp>
      <p:sp>
        <p:nvSpPr>
          <p:cNvPr id="12" name="Rectangle 11">
            <a:extLst>
              <a:ext uri="{FF2B5EF4-FFF2-40B4-BE49-F238E27FC236}">
                <a16:creationId xmlns:a16="http://schemas.microsoft.com/office/drawing/2014/main" id="{3B708D52-A106-49AF-905E-9F3D62EE4D69}"/>
              </a:ext>
            </a:extLst>
          </p:cNvPr>
          <p:cNvSpPr/>
          <p:nvPr/>
        </p:nvSpPr>
        <p:spPr>
          <a:xfrm>
            <a:off x="2917545" y="2986912"/>
            <a:ext cx="3371946" cy="461665"/>
          </a:xfrm>
          <a:prstGeom prst="rect">
            <a:avLst/>
          </a:prstGeom>
        </p:spPr>
        <p:txBody>
          <a:bodyPr wrap="square">
            <a:spAutoFit/>
          </a:bodyPr>
          <a:lstStyle/>
          <a:p>
            <a:pPr algn="ctr"/>
            <a:r>
              <a:rPr lang="en-US" sz="2400" dirty="0"/>
              <a:t>🐝🔀🙏👁️👁️➡️🌎</a:t>
            </a:r>
            <a:endParaRPr lang="en-US" sz="2800" dirty="0"/>
          </a:p>
        </p:txBody>
      </p:sp>
      <p:sp>
        <p:nvSpPr>
          <p:cNvPr id="13" name="TextBox 12">
            <a:extLst>
              <a:ext uri="{FF2B5EF4-FFF2-40B4-BE49-F238E27FC236}">
                <a16:creationId xmlns:a16="http://schemas.microsoft.com/office/drawing/2014/main" id="{5BDC389B-5AEF-45E9-B2DA-C370E0F0D569}"/>
              </a:ext>
            </a:extLst>
          </p:cNvPr>
          <p:cNvSpPr txBox="1"/>
          <p:nvPr/>
        </p:nvSpPr>
        <p:spPr>
          <a:xfrm>
            <a:off x="3581614" y="4751874"/>
            <a:ext cx="2178700" cy="430887"/>
          </a:xfrm>
          <a:prstGeom prst="rect">
            <a:avLst/>
          </a:prstGeom>
          <a:noFill/>
        </p:spPr>
        <p:txBody>
          <a:bodyPr wrap="square" rtlCol="0">
            <a:spAutoFit/>
          </a:bodyPr>
          <a:lstStyle/>
          <a:p>
            <a:pPr algn="ctr"/>
            <a:r>
              <a:rPr lang="en-US" sz="1100" i="1" dirty="0"/>
              <a:t>“Be the change you want to see in the world.”</a:t>
            </a:r>
          </a:p>
        </p:txBody>
      </p:sp>
      <p:pic>
        <p:nvPicPr>
          <p:cNvPr id="14" name="Picture 16" descr="Image result for mobile clipart">
            <a:extLst>
              <a:ext uri="{FF2B5EF4-FFF2-40B4-BE49-F238E27FC236}">
                <a16:creationId xmlns:a16="http://schemas.microsoft.com/office/drawing/2014/main" id="{4494464F-76E9-4908-B45E-400323E94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5330" y="1201686"/>
            <a:ext cx="773340" cy="7733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Image result for legal clipart">
            <a:extLst>
              <a:ext uri="{FF2B5EF4-FFF2-40B4-BE49-F238E27FC236}">
                <a16:creationId xmlns:a16="http://schemas.microsoft.com/office/drawing/2014/main" id="{24446C60-4D3A-4B0C-A3C5-49ACEDD1A4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880" y="1236838"/>
            <a:ext cx="703037" cy="7030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C9FAD5B-D9D8-486A-8737-842640D1AB22}"/>
              </a:ext>
            </a:extLst>
          </p:cNvPr>
          <p:cNvCxnSpPr>
            <a:cxnSpLocks/>
          </p:cNvCxnSpPr>
          <p:nvPr/>
        </p:nvCxnSpPr>
        <p:spPr>
          <a:xfrm>
            <a:off x="2917545" y="1993782"/>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B8F6D1-E09F-46A9-A416-710E53160151}"/>
              </a:ext>
            </a:extLst>
          </p:cNvPr>
          <p:cNvCxnSpPr>
            <a:cxnSpLocks/>
          </p:cNvCxnSpPr>
          <p:nvPr/>
        </p:nvCxnSpPr>
        <p:spPr>
          <a:xfrm>
            <a:off x="6304929" y="2091340"/>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720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24CA7-FD15-4A51-BF6E-FBA9E02CA0EA}"/>
              </a:ext>
            </a:extLst>
          </p:cNvPr>
          <p:cNvSpPr>
            <a:spLocks noGrp="1"/>
          </p:cNvSpPr>
          <p:nvPr>
            <p:ph type="dt" sz="half" idx="10"/>
          </p:nvPr>
        </p:nvSpPr>
        <p:spPr/>
        <p:txBody>
          <a:bodyPr/>
          <a:lstStyle/>
          <a:p>
            <a:fld id="{6700A58B-DD98-43D0-B791-721480A02982}" type="datetime1">
              <a:rPr lang="en-US" smtClean="0"/>
              <a:t>4/8/24</a:t>
            </a:fld>
            <a:endParaRPr lang="en-US"/>
          </a:p>
        </p:txBody>
      </p:sp>
      <p:sp>
        <p:nvSpPr>
          <p:cNvPr id="3" name="Title 2">
            <a:extLst>
              <a:ext uri="{FF2B5EF4-FFF2-40B4-BE49-F238E27FC236}">
                <a16:creationId xmlns:a16="http://schemas.microsoft.com/office/drawing/2014/main" id="{ADA60B3A-CCF9-4011-8D82-A23660A420FA}"/>
              </a:ext>
            </a:extLst>
          </p:cNvPr>
          <p:cNvSpPr>
            <a:spLocks noGrp="1"/>
          </p:cNvSpPr>
          <p:nvPr>
            <p:ph type="title"/>
          </p:nvPr>
        </p:nvSpPr>
        <p:spPr/>
        <p:txBody>
          <a:bodyPr/>
          <a:lstStyle/>
          <a:p>
            <a:r>
              <a:rPr lang="en-US" dirty="0">
                <a:solidFill>
                  <a:schemeClr val="accent1"/>
                </a:solidFill>
              </a:rPr>
              <a:t>Messenger</a:t>
            </a:r>
            <a:r>
              <a:rPr lang="en-US" dirty="0"/>
              <a:t> affects language</a:t>
            </a:r>
          </a:p>
        </p:txBody>
      </p:sp>
      <p:sp>
        <p:nvSpPr>
          <p:cNvPr id="4" name="Slide Number Placeholder 3">
            <a:extLst>
              <a:ext uri="{FF2B5EF4-FFF2-40B4-BE49-F238E27FC236}">
                <a16:creationId xmlns:a16="http://schemas.microsoft.com/office/drawing/2014/main" id="{42AC5295-1931-4AAA-8673-6D2A8CBEDFFA}"/>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862FCEBB-89DE-417B-9A16-015FF346DCA0}"/>
              </a:ext>
            </a:extLst>
          </p:cNvPr>
          <p:cNvSpPr>
            <a:spLocks noGrp="1"/>
          </p:cNvSpPr>
          <p:nvPr>
            <p:ph type="ftr" sz="quarter" idx="3"/>
          </p:nvPr>
        </p:nvSpPr>
        <p:spPr/>
        <p:txBody>
          <a:bodyPr/>
          <a:lstStyle/>
          <a:p>
            <a:r>
              <a:rPr lang="en-US" dirty="0"/>
              <a:t>Kwartler </a:t>
            </a:r>
          </a:p>
        </p:txBody>
      </p:sp>
      <p:pic>
        <p:nvPicPr>
          <p:cNvPr id="6" name="Picture 2" descr="Image result for old person photo">
            <a:extLst>
              <a:ext uri="{FF2B5EF4-FFF2-40B4-BE49-F238E27FC236}">
                <a16:creationId xmlns:a16="http://schemas.microsoft.com/office/drawing/2014/main" id="{12A1631E-EAC5-4257-B710-ACBE0F7EF9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70" y="1544926"/>
            <a:ext cx="2129272" cy="14195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F784B46-62BB-49E7-B1FC-FFDFC2E1A1E5}"/>
              </a:ext>
            </a:extLst>
          </p:cNvPr>
          <p:cNvSpPr/>
          <p:nvPr/>
        </p:nvSpPr>
        <p:spPr>
          <a:xfrm>
            <a:off x="472750" y="3695646"/>
            <a:ext cx="2263713" cy="1384995"/>
          </a:xfrm>
          <a:prstGeom prst="rect">
            <a:avLst/>
          </a:prstGeom>
        </p:spPr>
        <p:txBody>
          <a:bodyPr wrap="square">
            <a:spAutoFit/>
          </a:bodyPr>
          <a:lstStyle/>
          <a:p>
            <a:pPr algn="ctr" fontAlgn="base"/>
            <a:r>
              <a:rPr lang="en-US" sz="1200" b="1" dirty="0">
                <a:solidFill>
                  <a:srgbClr val="6A6A6A"/>
                </a:solidFill>
                <a:latin typeface="inherit"/>
              </a:rPr>
              <a:t>Boomers 1946-1964</a:t>
            </a:r>
            <a:endParaRPr lang="en-US" sz="1200" dirty="0">
              <a:solidFill>
                <a:srgbClr val="6A6A6A"/>
              </a:solidFill>
              <a:latin typeface="Lato"/>
            </a:endParaRPr>
          </a:p>
          <a:p>
            <a:pPr fontAlgn="base"/>
            <a:r>
              <a:rPr lang="en-US" sz="1200" dirty="0">
                <a:solidFill>
                  <a:srgbClr val="6A6A6A"/>
                </a:solidFill>
                <a:latin typeface="Lato"/>
              </a:rPr>
              <a:t>* </a:t>
            </a:r>
            <a:r>
              <a:rPr lang="en-US" sz="1200" u="sng" dirty="0">
                <a:solidFill>
                  <a:srgbClr val="6A6A6A"/>
                </a:solidFill>
                <a:latin typeface="Lato"/>
              </a:rPr>
              <a:t>Make a difference</a:t>
            </a:r>
            <a:br>
              <a:rPr lang="en-US" sz="1200" dirty="0">
                <a:solidFill>
                  <a:srgbClr val="6A6A6A"/>
                </a:solidFill>
                <a:latin typeface="Lato"/>
              </a:rPr>
            </a:br>
            <a:r>
              <a:rPr lang="en-US" sz="1200" dirty="0">
                <a:solidFill>
                  <a:srgbClr val="6A6A6A"/>
                </a:solidFill>
                <a:latin typeface="Lato"/>
              </a:rPr>
              <a:t>* Consensus/team</a:t>
            </a:r>
            <a:br>
              <a:rPr lang="en-US" sz="1200" dirty="0">
                <a:solidFill>
                  <a:srgbClr val="6A6A6A"/>
                </a:solidFill>
                <a:latin typeface="Lato"/>
              </a:rPr>
            </a:br>
            <a:r>
              <a:rPr lang="en-US" sz="1200" dirty="0">
                <a:solidFill>
                  <a:srgbClr val="6A6A6A"/>
                </a:solidFill>
                <a:latin typeface="Lato"/>
              </a:rPr>
              <a:t>* Experiment/try new things</a:t>
            </a:r>
            <a:br>
              <a:rPr lang="en-US" sz="1200" dirty="0">
                <a:solidFill>
                  <a:srgbClr val="6A6A6A"/>
                </a:solidFill>
                <a:latin typeface="Lato"/>
              </a:rPr>
            </a:br>
            <a:r>
              <a:rPr lang="en-US" sz="1200" dirty="0">
                <a:solidFill>
                  <a:srgbClr val="6A6A6A"/>
                </a:solidFill>
                <a:latin typeface="Lato"/>
              </a:rPr>
              <a:t>* “Imagine if…”</a:t>
            </a:r>
            <a:br>
              <a:rPr lang="en-US" sz="1200" dirty="0">
                <a:solidFill>
                  <a:srgbClr val="6A6A6A"/>
                </a:solidFill>
                <a:latin typeface="Lato"/>
              </a:rPr>
            </a:br>
            <a:r>
              <a:rPr lang="en-US" sz="1200" dirty="0">
                <a:solidFill>
                  <a:srgbClr val="6A6A6A"/>
                </a:solidFill>
                <a:latin typeface="Lato"/>
              </a:rPr>
              <a:t>* Save time</a:t>
            </a:r>
            <a:br>
              <a:rPr lang="en-US" sz="1200" dirty="0">
                <a:solidFill>
                  <a:srgbClr val="6A6A6A"/>
                </a:solidFill>
                <a:latin typeface="Lato"/>
              </a:rPr>
            </a:br>
            <a:r>
              <a:rPr lang="en-US" sz="1200" dirty="0">
                <a:solidFill>
                  <a:srgbClr val="6A6A6A"/>
                </a:solidFill>
                <a:latin typeface="Lato"/>
              </a:rPr>
              <a:t>* Features and benefits</a:t>
            </a:r>
            <a:endParaRPr lang="en-US" sz="1200" b="0" i="0" dirty="0">
              <a:solidFill>
                <a:srgbClr val="6A6A6A"/>
              </a:solidFill>
              <a:effectLst/>
              <a:latin typeface="Lato"/>
            </a:endParaRPr>
          </a:p>
        </p:txBody>
      </p:sp>
      <p:sp>
        <p:nvSpPr>
          <p:cNvPr id="8" name="Rectangle 7">
            <a:extLst>
              <a:ext uri="{FF2B5EF4-FFF2-40B4-BE49-F238E27FC236}">
                <a16:creationId xmlns:a16="http://schemas.microsoft.com/office/drawing/2014/main" id="{2048E3BF-DA82-48D4-A885-9E0E9A5CCAB0}"/>
              </a:ext>
            </a:extLst>
          </p:cNvPr>
          <p:cNvSpPr/>
          <p:nvPr/>
        </p:nvSpPr>
        <p:spPr>
          <a:xfrm>
            <a:off x="3509654" y="3695646"/>
            <a:ext cx="1853348" cy="1015663"/>
          </a:xfrm>
          <a:prstGeom prst="rect">
            <a:avLst/>
          </a:prstGeom>
        </p:spPr>
        <p:txBody>
          <a:bodyPr wrap="square">
            <a:spAutoFit/>
          </a:bodyPr>
          <a:lstStyle/>
          <a:p>
            <a:pPr algn="ctr" fontAlgn="base"/>
            <a:r>
              <a:rPr lang="en-US" sz="1200" b="1" dirty="0">
                <a:solidFill>
                  <a:srgbClr val="6A6A6A"/>
                </a:solidFill>
                <a:latin typeface="inherit"/>
              </a:rPr>
              <a:t>Gen X 1965-1980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Best, finest, world-class</a:t>
            </a:r>
          </a:p>
          <a:p>
            <a:pPr fontAlgn="base">
              <a:buFont typeface="Arial" panose="020B0604020202020204" pitchFamily="34" charset="0"/>
              <a:buChar char="•"/>
            </a:pPr>
            <a:r>
              <a:rPr lang="en-US" sz="1200" dirty="0">
                <a:solidFill>
                  <a:srgbClr val="6A6A6A"/>
                </a:solidFill>
                <a:latin typeface="inherit"/>
              </a:rPr>
              <a:t>“You will benefit by…”</a:t>
            </a:r>
          </a:p>
          <a:p>
            <a:pPr fontAlgn="base">
              <a:buFont typeface="Arial" panose="020B0604020202020204" pitchFamily="34" charset="0"/>
              <a:buChar char="•"/>
            </a:pPr>
            <a:r>
              <a:rPr lang="en-US" sz="1200" u="sng" dirty="0">
                <a:solidFill>
                  <a:srgbClr val="6A6A6A"/>
                </a:solidFill>
                <a:latin typeface="inherit"/>
              </a:rPr>
              <a:t>”This is in your best interest.”</a:t>
            </a:r>
            <a:endParaRPr lang="en-US" sz="1200" b="0" i="0" u="sng" dirty="0">
              <a:solidFill>
                <a:srgbClr val="6A6A6A"/>
              </a:solidFill>
              <a:effectLst/>
              <a:latin typeface="inherit"/>
            </a:endParaRPr>
          </a:p>
        </p:txBody>
      </p:sp>
      <p:sp>
        <p:nvSpPr>
          <p:cNvPr id="9" name="Rectangle 8">
            <a:extLst>
              <a:ext uri="{FF2B5EF4-FFF2-40B4-BE49-F238E27FC236}">
                <a16:creationId xmlns:a16="http://schemas.microsoft.com/office/drawing/2014/main" id="{59BC35E5-5D96-4F77-9169-F94F38A2EB89}"/>
              </a:ext>
            </a:extLst>
          </p:cNvPr>
          <p:cNvSpPr/>
          <p:nvPr/>
        </p:nvSpPr>
        <p:spPr>
          <a:xfrm>
            <a:off x="6579730" y="3695646"/>
            <a:ext cx="1877487" cy="1015663"/>
          </a:xfrm>
          <a:prstGeom prst="rect">
            <a:avLst/>
          </a:prstGeom>
        </p:spPr>
        <p:txBody>
          <a:bodyPr wrap="square">
            <a:spAutoFit/>
          </a:bodyPr>
          <a:lstStyle/>
          <a:p>
            <a:pPr algn="ctr" fontAlgn="base"/>
            <a:r>
              <a:rPr lang="en-US" sz="1200" b="1" dirty="0">
                <a:solidFill>
                  <a:srgbClr val="6A6A6A"/>
                </a:solidFill>
                <a:latin typeface="inherit"/>
              </a:rPr>
              <a:t>Gen Y 1981-2000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Global citizen</a:t>
            </a:r>
          </a:p>
          <a:p>
            <a:pPr fontAlgn="base">
              <a:buFont typeface="Arial" panose="020B0604020202020204" pitchFamily="34" charset="0"/>
              <a:buChar char="•"/>
            </a:pPr>
            <a:r>
              <a:rPr lang="en-US" sz="1200" dirty="0">
                <a:solidFill>
                  <a:srgbClr val="6A6A6A"/>
                </a:solidFill>
                <a:latin typeface="inherit"/>
              </a:rPr>
              <a:t>Balance</a:t>
            </a:r>
          </a:p>
          <a:p>
            <a:pPr fontAlgn="base">
              <a:buFont typeface="Arial" panose="020B0604020202020204" pitchFamily="34" charset="0"/>
              <a:buChar char="•"/>
            </a:pPr>
            <a:r>
              <a:rPr lang="en-US" sz="1200" dirty="0">
                <a:solidFill>
                  <a:srgbClr val="6A6A6A"/>
                </a:solidFill>
                <a:latin typeface="inherit"/>
              </a:rPr>
              <a:t>Diversity</a:t>
            </a:r>
          </a:p>
          <a:p>
            <a:pPr fontAlgn="base">
              <a:buFont typeface="Arial" panose="020B0604020202020204" pitchFamily="34" charset="0"/>
              <a:buChar char="•"/>
            </a:pPr>
            <a:r>
              <a:rPr lang="en-US" sz="1200" u="sng" dirty="0">
                <a:solidFill>
                  <a:srgbClr val="6A6A6A"/>
                </a:solidFill>
                <a:latin typeface="inherit"/>
              </a:rPr>
              <a:t>Community/connections</a:t>
            </a:r>
            <a:endParaRPr lang="en-US" sz="1200" b="0" i="0" u="sng" dirty="0">
              <a:solidFill>
                <a:srgbClr val="6A6A6A"/>
              </a:solidFill>
              <a:effectLst/>
              <a:latin typeface="inherit"/>
            </a:endParaRPr>
          </a:p>
        </p:txBody>
      </p:sp>
      <p:sp>
        <p:nvSpPr>
          <p:cNvPr id="10" name="TextBox 9">
            <a:extLst>
              <a:ext uri="{FF2B5EF4-FFF2-40B4-BE49-F238E27FC236}">
                <a16:creationId xmlns:a16="http://schemas.microsoft.com/office/drawing/2014/main" id="{84392660-F5DC-41D8-AACE-0388E5CA808D}"/>
              </a:ext>
            </a:extLst>
          </p:cNvPr>
          <p:cNvSpPr txBox="1"/>
          <p:nvPr/>
        </p:nvSpPr>
        <p:spPr>
          <a:xfrm>
            <a:off x="-43392" y="6598365"/>
            <a:ext cx="1933928" cy="246221"/>
          </a:xfrm>
          <a:prstGeom prst="rect">
            <a:avLst/>
          </a:prstGeom>
          <a:noFill/>
        </p:spPr>
        <p:txBody>
          <a:bodyPr wrap="square" rtlCol="0">
            <a:spAutoFit/>
          </a:bodyPr>
          <a:lstStyle/>
          <a:p>
            <a:r>
              <a:rPr lang="en-US" sz="1000" dirty="0">
                <a:hlinkClick r:id="rId3"/>
              </a:rPr>
              <a:t>https://www.anneloehr.com/</a:t>
            </a:r>
            <a:endParaRPr lang="en-US" sz="1000" dirty="0"/>
          </a:p>
        </p:txBody>
      </p:sp>
      <p:pic>
        <p:nvPicPr>
          <p:cNvPr id="11" name="Picture 4" descr="Image result for gen x">
            <a:extLst>
              <a:ext uri="{FF2B5EF4-FFF2-40B4-BE49-F238E27FC236}">
                <a16:creationId xmlns:a16="http://schemas.microsoft.com/office/drawing/2014/main" id="{72D1B764-10E5-4A80-94EE-3E182BCB2E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3440" y="1544926"/>
            <a:ext cx="2085777" cy="13900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en y photo">
            <a:extLst>
              <a:ext uri="{FF2B5EF4-FFF2-40B4-BE49-F238E27FC236}">
                <a16:creationId xmlns:a16="http://schemas.microsoft.com/office/drawing/2014/main" id="{640A746D-77F9-4A28-80D8-B7384F759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259" y="1736405"/>
            <a:ext cx="2344428" cy="10365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66B698E-0511-419F-A514-5CADF337C5C9}"/>
              </a:ext>
            </a:extLst>
          </p:cNvPr>
          <p:cNvSpPr/>
          <p:nvPr/>
        </p:nvSpPr>
        <p:spPr>
          <a:xfrm>
            <a:off x="240631" y="5753850"/>
            <a:ext cx="8725774" cy="555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48115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4/8/24</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Hipster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416320"/>
          </a:xfrm>
          <a:prstGeom prst="rect">
            <a:avLst/>
          </a:prstGeom>
          <a:noFill/>
        </p:spPr>
        <p:txBody>
          <a:bodyPr wrap="square" rtlCol="0">
            <a:spAutoFit/>
          </a:bodyPr>
          <a:lstStyle/>
          <a:p>
            <a:pPr marL="112713" indent="-112713">
              <a:buFont typeface="Arial" panose="020B0604020202020204" pitchFamily="34" charset="0"/>
              <a:buChar char="•"/>
            </a:pPr>
            <a:r>
              <a:rPr lang="en-US" dirty="0"/>
              <a:t>“Thank you, next.”</a:t>
            </a:r>
          </a:p>
          <a:p>
            <a:pPr marL="112713" indent="-112713">
              <a:buFont typeface="Arial" panose="020B0604020202020204" pitchFamily="34" charset="0"/>
              <a:buChar char="•"/>
            </a:pPr>
            <a:r>
              <a:rPr lang="en-US" dirty="0"/>
              <a:t>“Woke”</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“Cray”</a:t>
            </a:r>
          </a:p>
          <a:p>
            <a:pPr marL="112713" indent="-112713">
              <a:buFont typeface="Arial" panose="020B0604020202020204" pitchFamily="34" charset="0"/>
              <a:buChar char="•"/>
            </a:pPr>
            <a:r>
              <a:rPr lang="en-US" dirty="0"/>
              <a:t>“Gucci” </a:t>
            </a:r>
          </a:p>
          <a:p>
            <a:pPr marL="112713" indent="-112713">
              <a:buFont typeface="Arial" panose="020B0604020202020204" pitchFamily="34" charset="0"/>
              <a:buChar char="•"/>
            </a:pPr>
            <a:r>
              <a:rPr lang="en-US" dirty="0"/>
              <a:t>“Squad goal”</a:t>
            </a:r>
          </a:p>
          <a:p>
            <a:pPr marL="112713" indent="-112713">
              <a:buFont typeface="Arial" panose="020B0604020202020204" pitchFamily="34" charset="0"/>
              <a:buChar char="•"/>
            </a:pPr>
            <a:r>
              <a:rPr lang="en-US" dirty="0"/>
              <a:t>“Bible…” </a:t>
            </a:r>
          </a:p>
          <a:p>
            <a:pPr marL="112713" indent="-112713">
              <a:buFont typeface="Arial" panose="020B0604020202020204" pitchFamily="34" charset="0"/>
              <a:buChar char="•"/>
            </a:pPr>
            <a:r>
              <a:rPr lang="en-US" dirty="0"/>
              <a:t>“Adulting”</a:t>
            </a:r>
          </a:p>
          <a:p>
            <a:pPr marL="112713" indent="-112713">
              <a:buFont typeface="Arial" panose="020B0604020202020204" pitchFamily="34" charset="0"/>
              <a:buChar char="•"/>
            </a:pPr>
            <a:r>
              <a:rPr lang="en-US" dirty="0"/>
              <a:t>“</a:t>
            </a:r>
            <a:r>
              <a:rPr lang="en-US" dirty="0" err="1"/>
              <a:t>Turnt</a:t>
            </a:r>
            <a:r>
              <a:rPr lang="en-US" dirty="0"/>
              <a:t>” </a:t>
            </a:r>
          </a:p>
          <a:p>
            <a:pPr marL="112713" indent="-112713">
              <a:buFont typeface="Arial" panose="020B0604020202020204" pitchFamily="34" charset="0"/>
              <a:buChar char="•"/>
            </a:pPr>
            <a:r>
              <a:rPr lang="en-US" dirty="0"/>
              <a:t>“</a:t>
            </a:r>
            <a:r>
              <a:rPr lang="en-US" dirty="0" err="1"/>
              <a:t>Hundo</a:t>
            </a:r>
            <a:r>
              <a:rPr lang="en-US" dirty="0"/>
              <a:t> P”</a:t>
            </a:r>
          </a:p>
          <a:p>
            <a:pPr marL="112713" indent="-112713">
              <a:buFont typeface="Arial" panose="020B0604020202020204" pitchFamily="34" charset="0"/>
              <a:buChar char="•"/>
            </a:pPr>
            <a:r>
              <a:rPr lang="en-US" dirty="0"/>
              <a:t>“Trill”</a:t>
            </a:r>
          </a:p>
          <a:p>
            <a:pPr marL="112713" indent="-112713">
              <a:buFont typeface="Arial" panose="020B0604020202020204" pitchFamily="34" charset="0"/>
              <a:buChar char="•"/>
            </a:pPr>
            <a:r>
              <a:rPr lang="en-US" dirty="0"/>
              <a:t>“TFW”</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4035351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4/8/24</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solidFill>
                  <a:schemeClr val="accent1"/>
                </a:solidFill>
              </a:rPr>
              <a:t>“Thank you, next.” </a:t>
            </a:r>
            <a:r>
              <a:rPr lang="en-US" dirty="0"/>
              <a:t>– moving on with positive connotation</a:t>
            </a:r>
          </a:p>
          <a:p>
            <a:pPr marL="112713" indent="-112713">
              <a:buFont typeface="Arial" panose="020B0604020202020204" pitchFamily="34" charset="0"/>
              <a:buChar char="•"/>
            </a:pPr>
            <a:r>
              <a:rPr lang="en-US" dirty="0">
                <a:solidFill>
                  <a:schemeClr val="accent1"/>
                </a:solidFill>
              </a:rPr>
              <a:t>“Woke” </a:t>
            </a:r>
            <a:r>
              <a:rPr lang="en-US" dirty="0"/>
              <a:t>- The more woke one is, the more sympathetic &amp; knowledgeable one is about a topic or type of person </a:t>
            </a:r>
          </a:p>
          <a:p>
            <a:pPr marL="112713" indent="-112713">
              <a:buFont typeface="Arial" panose="020B0604020202020204" pitchFamily="34" charset="0"/>
              <a:buChar char="•"/>
            </a:pPr>
            <a:r>
              <a:rPr lang="en-US" dirty="0">
                <a:solidFill>
                  <a:schemeClr val="accent1"/>
                </a:solidFill>
              </a:rPr>
              <a:t>“Cray” </a:t>
            </a:r>
            <a:r>
              <a:rPr lang="en-US" dirty="0"/>
              <a:t>- crazy</a:t>
            </a:r>
          </a:p>
          <a:p>
            <a:pPr marL="112713" indent="-112713">
              <a:buFont typeface="Arial" panose="020B0604020202020204" pitchFamily="34" charset="0"/>
              <a:buChar char="•"/>
            </a:pPr>
            <a:r>
              <a:rPr lang="en-US" dirty="0">
                <a:solidFill>
                  <a:schemeClr val="accent1"/>
                </a:solidFill>
              </a:rPr>
              <a:t>“Gucci” </a:t>
            </a:r>
            <a:r>
              <a:rPr lang="en-US" dirty="0"/>
              <a:t>– fine, good</a:t>
            </a:r>
          </a:p>
          <a:p>
            <a:pPr marL="112713" indent="-112713">
              <a:buFont typeface="Arial" panose="020B0604020202020204" pitchFamily="34" charset="0"/>
              <a:buChar char="•"/>
            </a:pPr>
            <a:r>
              <a:rPr lang="en-US" dirty="0">
                <a:solidFill>
                  <a:schemeClr val="accent1"/>
                </a:solidFill>
              </a:rPr>
              <a:t>“Squad goal” </a:t>
            </a:r>
            <a:r>
              <a:rPr lang="en-US" dirty="0"/>
              <a:t>– friend group behavior</a:t>
            </a:r>
          </a:p>
          <a:p>
            <a:pPr marL="112713" indent="-112713">
              <a:buFont typeface="Arial" panose="020B0604020202020204" pitchFamily="34" charset="0"/>
              <a:buChar char="•"/>
            </a:pPr>
            <a:r>
              <a:rPr lang="en-US" dirty="0">
                <a:solidFill>
                  <a:schemeClr val="accent1"/>
                </a:solidFill>
              </a:rPr>
              <a:t>“Bible…” </a:t>
            </a:r>
            <a:r>
              <a:rPr lang="en-US" dirty="0"/>
              <a:t>- what follows is TRUTH</a:t>
            </a:r>
          </a:p>
          <a:p>
            <a:pPr marL="112713" indent="-112713">
              <a:buFont typeface="Arial" panose="020B0604020202020204" pitchFamily="34" charset="0"/>
              <a:buChar char="•"/>
            </a:pPr>
            <a:r>
              <a:rPr lang="en-US" dirty="0">
                <a:solidFill>
                  <a:schemeClr val="accent1"/>
                </a:solidFill>
              </a:rPr>
              <a:t>“Adulting” </a:t>
            </a:r>
            <a:r>
              <a:rPr lang="en-US" dirty="0"/>
              <a:t>– activities associated with growing up</a:t>
            </a:r>
          </a:p>
          <a:p>
            <a:pPr marL="112713" indent="-112713">
              <a:buFont typeface="Arial" panose="020B0604020202020204" pitchFamily="34" charset="0"/>
              <a:buChar char="•"/>
            </a:pPr>
            <a:r>
              <a:rPr lang="en-US" dirty="0">
                <a:solidFill>
                  <a:schemeClr val="accent1"/>
                </a:solidFill>
              </a:rPr>
              <a:t>“</a:t>
            </a:r>
            <a:r>
              <a:rPr lang="en-US" dirty="0" err="1">
                <a:solidFill>
                  <a:schemeClr val="accent1"/>
                </a:solidFill>
              </a:rPr>
              <a:t>Turnt</a:t>
            </a:r>
            <a:r>
              <a:rPr lang="en-US" dirty="0">
                <a:solidFill>
                  <a:schemeClr val="accent1"/>
                </a:solidFill>
              </a:rPr>
              <a:t>” </a:t>
            </a:r>
            <a:r>
              <a:rPr lang="en-US" dirty="0"/>
              <a:t>– “turned up” i.e. really excited</a:t>
            </a:r>
          </a:p>
          <a:p>
            <a:pPr marL="112713" indent="-112713">
              <a:buFont typeface="Arial" panose="020B0604020202020204" pitchFamily="34" charset="0"/>
              <a:buChar char="•"/>
            </a:pPr>
            <a:r>
              <a:rPr lang="en-US" dirty="0"/>
              <a:t>“</a:t>
            </a:r>
            <a:r>
              <a:rPr lang="en-US" dirty="0" err="1">
                <a:solidFill>
                  <a:schemeClr val="accent1"/>
                </a:solidFill>
              </a:rPr>
              <a:t>Hundo</a:t>
            </a:r>
            <a:r>
              <a:rPr lang="en-US" dirty="0">
                <a:solidFill>
                  <a:schemeClr val="accent1"/>
                </a:solidFill>
              </a:rPr>
              <a:t> P” </a:t>
            </a:r>
            <a:r>
              <a:rPr lang="en-US" dirty="0"/>
              <a:t>– agree “100%”</a:t>
            </a:r>
          </a:p>
          <a:p>
            <a:pPr marL="112713" indent="-112713">
              <a:buFont typeface="Arial" panose="020B0604020202020204" pitchFamily="34" charset="0"/>
              <a:buChar char="•"/>
            </a:pPr>
            <a:r>
              <a:rPr lang="en-US" dirty="0">
                <a:solidFill>
                  <a:schemeClr val="accent1"/>
                </a:solidFill>
              </a:rPr>
              <a:t>“Trill” </a:t>
            </a:r>
            <a:r>
              <a:rPr lang="en-US" dirty="0"/>
              <a:t>– True &amp; Real</a:t>
            </a:r>
          </a:p>
          <a:p>
            <a:pPr marL="112713" indent="-112713">
              <a:buFont typeface="Arial" panose="020B0604020202020204" pitchFamily="34" charset="0"/>
              <a:buChar char="•"/>
            </a:pPr>
            <a:r>
              <a:rPr lang="en-US" dirty="0">
                <a:solidFill>
                  <a:schemeClr val="accent1"/>
                </a:solidFill>
              </a:rPr>
              <a:t>“TFW” </a:t>
            </a:r>
            <a:r>
              <a:rPr lang="en-US" dirty="0"/>
              <a:t>– “That Feeling When” to describe an emotion </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656102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A9A5E-2396-4CE0-B35A-0C624C5B6441}"/>
              </a:ext>
            </a:extLst>
          </p:cNvPr>
          <p:cNvSpPr>
            <a:spLocks noGrp="1"/>
          </p:cNvSpPr>
          <p:nvPr>
            <p:ph type="dt" sz="half" idx="10"/>
          </p:nvPr>
        </p:nvSpPr>
        <p:spPr/>
        <p:txBody>
          <a:bodyPr/>
          <a:lstStyle/>
          <a:p>
            <a:fld id="{6700A58B-DD98-43D0-B791-721480A02982}" type="datetime1">
              <a:rPr lang="en-US" smtClean="0"/>
              <a:t>4/8/24</a:t>
            </a:fld>
            <a:endParaRPr lang="en-US"/>
          </a:p>
        </p:txBody>
      </p:sp>
      <p:sp>
        <p:nvSpPr>
          <p:cNvPr id="3" name="Title 2">
            <a:extLst>
              <a:ext uri="{FF2B5EF4-FFF2-40B4-BE49-F238E27FC236}">
                <a16:creationId xmlns:a16="http://schemas.microsoft.com/office/drawing/2014/main" id="{9FAAE4AE-6303-47F1-A81C-1B534E662733}"/>
              </a:ext>
            </a:extLst>
          </p:cNvPr>
          <p:cNvSpPr>
            <a:spLocks noGrp="1"/>
          </p:cNvSpPr>
          <p:nvPr>
            <p:ph type="title"/>
          </p:nvPr>
        </p:nvSpPr>
        <p:spPr/>
        <p:txBody>
          <a:bodyPr/>
          <a:lstStyle/>
          <a:p>
            <a:r>
              <a:rPr lang="en-US" dirty="0">
                <a:solidFill>
                  <a:schemeClr val="accent1"/>
                </a:solidFill>
              </a:rPr>
              <a:t>Audience</a:t>
            </a:r>
            <a:r>
              <a:rPr lang="en-US" dirty="0"/>
              <a:t> affects language</a:t>
            </a:r>
          </a:p>
        </p:txBody>
      </p:sp>
      <p:sp>
        <p:nvSpPr>
          <p:cNvPr id="4" name="Slide Number Placeholder 3">
            <a:extLst>
              <a:ext uri="{FF2B5EF4-FFF2-40B4-BE49-F238E27FC236}">
                <a16:creationId xmlns:a16="http://schemas.microsoft.com/office/drawing/2014/main" id="{CC803535-2EC7-4A17-BF87-B2D98521F66B}"/>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a:extLst>
              <a:ext uri="{FF2B5EF4-FFF2-40B4-BE49-F238E27FC236}">
                <a16:creationId xmlns:a16="http://schemas.microsoft.com/office/drawing/2014/main" id="{001C350C-BFAC-4ED0-9705-CB3AE1EC2261}"/>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256410CF-D663-4D5F-AE12-1A19368D3724}"/>
              </a:ext>
            </a:extLst>
          </p:cNvPr>
          <p:cNvSpPr/>
          <p:nvPr/>
        </p:nvSpPr>
        <p:spPr>
          <a:xfrm>
            <a:off x="177257" y="5832601"/>
            <a:ext cx="8866982" cy="243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And we all context switch based on who were are speaking too.</a:t>
            </a:r>
          </a:p>
        </p:txBody>
      </p:sp>
      <p:pic>
        <p:nvPicPr>
          <p:cNvPr id="7" name="Picture 4" descr="Image result for speaking to parent">
            <a:extLst>
              <a:ext uri="{FF2B5EF4-FFF2-40B4-BE49-F238E27FC236}">
                <a16:creationId xmlns:a16="http://schemas.microsoft.com/office/drawing/2014/main" id="{67B464C1-7B4D-42D5-883E-2183F28E8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57" y="2478112"/>
            <a:ext cx="2279605" cy="1281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A637C3-FAB9-48C0-ABEB-56B8DE682192}"/>
              </a:ext>
            </a:extLst>
          </p:cNvPr>
          <p:cNvPicPr>
            <a:picLocks noChangeAspect="1"/>
          </p:cNvPicPr>
          <p:nvPr/>
        </p:nvPicPr>
        <p:blipFill>
          <a:blip r:embed="rId3"/>
          <a:stretch>
            <a:fillRect/>
          </a:stretch>
        </p:blipFill>
        <p:spPr>
          <a:xfrm>
            <a:off x="4711266" y="2478111"/>
            <a:ext cx="1766921" cy="1270595"/>
          </a:xfrm>
          <a:prstGeom prst="rect">
            <a:avLst/>
          </a:prstGeom>
        </p:spPr>
      </p:pic>
      <p:pic>
        <p:nvPicPr>
          <p:cNvPr id="9" name="Picture 8" descr="Image result for speaking to old parent">
            <a:extLst>
              <a:ext uri="{FF2B5EF4-FFF2-40B4-BE49-F238E27FC236}">
                <a16:creationId xmlns:a16="http://schemas.microsoft.com/office/drawing/2014/main" id="{E07500E2-706B-436E-95FA-FC82A29CD5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671" y="2460101"/>
            <a:ext cx="1949483" cy="12996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peaking to old parent">
            <a:extLst>
              <a:ext uri="{FF2B5EF4-FFF2-40B4-BE49-F238E27FC236}">
                <a16:creationId xmlns:a16="http://schemas.microsoft.com/office/drawing/2014/main" id="{3E2389F4-E5AC-454B-A935-770BDDF8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0347" y="2478111"/>
            <a:ext cx="1727434" cy="128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224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1"/>
          <p:cNvSpPr>
            <a:spLocks noGrp="1"/>
          </p:cNvSpPr>
          <p:nvPr>
            <p:ph type="dt" sz="half" idx="10"/>
          </p:nvPr>
        </p:nvSpPr>
        <p:spPr>
          <a:xfrm>
            <a:off x="628650" y="6327775"/>
            <a:ext cx="2057400" cy="365125"/>
          </a:xfrm>
        </p:spPr>
        <p:txBody>
          <a:bodyPr/>
          <a:lstStyle/>
          <a:p>
            <a:fld id="{6700A58B-DD98-43D0-B791-721480A02982}" type="datetime1">
              <a:rPr lang="en-US" smtClean="0"/>
              <a:t>4/8/24</a:t>
            </a:fld>
            <a:endParaRPr lang="en-US"/>
          </a:p>
        </p:txBody>
      </p:sp>
      <p:sp>
        <p:nvSpPr>
          <p:cNvPr id="9" name="Slide Number Placeholder 3"/>
          <p:cNvSpPr>
            <a:spLocks noGrp="1"/>
          </p:cNvSpPr>
          <p:nvPr>
            <p:ph type="sldNum" sz="quarter" idx="12"/>
          </p:nvPr>
        </p:nvSpPr>
        <p:spPr>
          <a:xfrm>
            <a:off x="6457950" y="6356351"/>
            <a:ext cx="857250" cy="365125"/>
          </a:xfrm>
        </p:spPr>
        <p:txBody>
          <a:bodyPr/>
          <a:lstStyle/>
          <a:p>
            <a:r>
              <a:rPr lang="en-US" dirty="0"/>
              <a:t>14</a:t>
            </a:r>
          </a:p>
        </p:txBody>
      </p:sp>
      <p:sp>
        <p:nvSpPr>
          <p:cNvPr id="14" name="Footer Placeholder 5">
            <a:extLst>
              <a:ext uri="{FF2B5EF4-FFF2-40B4-BE49-F238E27FC236}">
                <a16:creationId xmlns:a16="http://schemas.microsoft.com/office/drawing/2014/main" id="{7CF42E13-F741-47C0-ABF2-930A6A838440}"/>
              </a:ext>
            </a:extLst>
          </p:cNvPr>
          <p:cNvSpPr>
            <a:spLocks noGrp="1"/>
          </p:cNvSpPr>
          <p:nvPr>
            <p:ph type="ftr" sz="quarter" idx="3"/>
          </p:nvPr>
        </p:nvSpPr>
        <p:spPr>
          <a:xfrm>
            <a:off x="3028950" y="6356351"/>
            <a:ext cx="3086100" cy="365125"/>
          </a:xfrm>
        </p:spPr>
        <p:txBody>
          <a:bodyPr/>
          <a:lstStyle/>
          <a:p>
            <a:r>
              <a:rPr lang="en-US" dirty="0"/>
              <a:t>Kwartler </a:t>
            </a:r>
          </a:p>
        </p:txBody>
      </p:sp>
      <p:sp>
        <p:nvSpPr>
          <p:cNvPr id="15" name="Title 1">
            <a:extLst>
              <a:ext uri="{FF2B5EF4-FFF2-40B4-BE49-F238E27FC236}">
                <a16:creationId xmlns:a16="http://schemas.microsoft.com/office/drawing/2014/main" id="{B0DD9A6B-56F5-F84A-918D-AB596D61E5DC}"/>
              </a:ext>
            </a:extLst>
          </p:cNvPr>
          <p:cNvSpPr>
            <a:spLocks noGrp="1"/>
          </p:cNvSpPr>
          <p:nvPr>
            <p:ph type="title"/>
          </p:nvPr>
        </p:nvSpPr>
        <p:spPr>
          <a:xfrm>
            <a:off x="0" y="365126"/>
            <a:ext cx="9144000" cy="591477"/>
          </a:xfrm>
        </p:spPr>
        <p:txBody>
          <a:bodyPr/>
          <a:lstStyle/>
          <a:p>
            <a:r>
              <a:rPr lang="en-US" dirty="0"/>
              <a:t>A safe/supportive learning environment</a:t>
            </a:r>
          </a:p>
        </p:txBody>
      </p:sp>
      <p:sp>
        <p:nvSpPr>
          <p:cNvPr id="16" name="Content Placeholder 2">
            <a:extLst>
              <a:ext uri="{FF2B5EF4-FFF2-40B4-BE49-F238E27FC236}">
                <a16:creationId xmlns:a16="http://schemas.microsoft.com/office/drawing/2014/main" id="{8BBFF8D1-D9A4-864C-96AF-1F16EC9B819D}"/>
              </a:ext>
            </a:extLst>
          </p:cNvPr>
          <p:cNvSpPr txBox="1">
            <a:spLocks/>
          </p:cNvSpPr>
          <p:nvPr/>
        </p:nvSpPr>
        <p:spPr>
          <a:xfrm>
            <a:off x="228600" y="1219200"/>
            <a:ext cx="8686800" cy="4906963"/>
          </a:xfrm>
          <a:prstGeom prst="rect">
            <a:avLst/>
          </a:prstGeom>
        </p:spPr>
        <p:txBody>
          <a:bodyPr/>
          <a:lstStyle>
            <a:lvl1pPr marL="342900" indent="-342900" algn="l" defTabSz="457200" rtl="0" eaLnBrk="1" latinLnBrk="0" hangingPunct="1">
              <a:spcBef>
                <a:spcPct val="20000"/>
              </a:spcBef>
              <a:buFont typeface="Arial"/>
              <a:buChar char="•"/>
              <a:defRPr sz="3200" b="0" i="0" kern="1200">
                <a:solidFill>
                  <a:schemeClr val="tx1"/>
                </a:solidFill>
                <a:latin typeface="Avenir Light"/>
                <a:ea typeface="+mn-ea"/>
                <a:cs typeface="Avenir Light"/>
              </a:defRPr>
            </a:lvl1pPr>
            <a:lvl2pPr marL="742950" indent="-285750" algn="l" defTabSz="457200" rtl="0" eaLnBrk="1" latinLnBrk="0" hangingPunct="1">
              <a:spcBef>
                <a:spcPct val="20000"/>
              </a:spcBef>
              <a:buFont typeface="Arial"/>
              <a:buChar char="–"/>
              <a:defRPr sz="2800" b="0" i="0" kern="1200">
                <a:solidFill>
                  <a:schemeClr val="tx1"/>
                </a:solidFill>
                <a:latin typeface="Avenir Light"/>
                <a:ea typeface="+mn-ea"/>
                <a:cs typeface="Avenir Light"/>
              </a:defRPr>
            </a:lvl2pPr>
            <a:lvl3pPr marL="1143000" indent="-228600" algn="l" defTabSz="457200" rtl="0" eaLnBrk="1" latinLnBrk="0" hangingPunct="1">
              <a:spcBef>
                <a:spcPct val="20000"/>
              </a:spcBef>
              <a:buFont typeface="Arial"/>
              <a:buChar char="•"/>
              <a:defRPr sz="2400" b="0" i="0" kern="1200">
                <a:solidFill>
                  <a:schemeClr val="tx1"/>
                </a:solidFill>
                <a:latin typeface="Avenir Light"/>
                <a:ea typeface="+mn-ea"/>
                <a:cs typeface="Avenir Light"/>
              </a:defRPr>
            </a:lvl3pPr>
            <a:lvl4pPr marL="16002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4pPr>
            <a:lvl5pPr marL="20574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prstClr val="black"/>
                </a:solidFill>
                <a:latin typeface="+mj-lt"/>
                <a:cs typeface="Arial Unicode MS" panose="020B0604020202020204" pitchFamily="34" charset="-128"/>
              </a:rPr>
              <a:t>This text has never been read.  “Keyboard Courage” is rampant which may entail some less than ideal topics.</a:t>
            </a:r>
          </a:p>
          <a:p>
            <a:pPr lvl="1"/>
            <a:r>
              <a:rPr lang="en-US" sz="2000" dirty="0">
                <a:solidFill>
                  <a:prstClr val="black"/>
                </a:solidFill>
                <a:latin typeface="+mj-lt"/>
                <a:cs typeface="Arial Unicode MS" panose="020B0604020202020204" pitchFamily="34" charset="-128"/>
              </a:rPr>
              <a:t>Twitter is a realistic Natural Language Channel</a:t>
            </a:r>
          </a:p>
          <a:p>
            <a:pPr lvl="1"/>
            <a:r>
              <a:rPr lang="en-US" sz="2000" dirty="0">
                <a:solidFill>
                  <a:prstClr val="black"/>
                </a:solidFill>
                <a:latin typeface="+mj-lt"/>
                <a:cs typeface="Arial Unicode MS" panose="020B0604020202020204" pitchFamily="34" charset="-128"/>
              </a:rPr>
              <a:t>It is a great place to get topics, and messy challenging data.</a:t>
            </a:r>
          </a:p>
          <a:p>
            <a:pPr lvl="1"/>
            <a:r>
              <a:rPr lang="en-US" sz="2000" dirty="0">
                <a:solidFill>
                  <a:prstClr val="black"/>
                </a:solidFill>
                <a:latin typeface="+mj-lt"/>
                <a:cs typeface="Arial Unicode MS" panose="020B0604020202020204" pitchFamily="34" charset="-128"/>
              </a:rPr>
              <a:t>As a safe learning environment, no offense is intended, merely exposure to a real data set.  If offended, please reach out and I will get you additional data sets.</a:t>
            </a:r>
          </a:p>
          <a:p>
            <a:pPr marL="0" indent="0">
              <a:buFont typeface="Arial"/>
              <a:buNone/>
            </a:pPr>
            <a:endParaRPr lang="en-US" sz="2800" dirty="0">
              <a:solidFill>
                <a:prstClr val="black"/>
              </a:solidFill>
              <a:latin typeface="+mj-lt"/>
              <a:cs typeface="Arial Unicode MS" panose="020B0604020202020204" pitchFamily="34" charset="-128"/>
            </a:endParaRPr>
          </a:p>
        </p:txBody>
      </p:sp>
      <p:grpSp>
        <p:nvGrpSpPr>
          <p:cNvPr id="17" name="Group 16">
            <a:extLst>
              <a:ext uri="{FF2B5EF4-FFF2-40B4-BE49-F238E27FC236}">
                <a16:creationId xmlns:a16="http://schemas.microsoft.com/office/drawing/2014/main" id="{0CFDE04B-3080-5A48-8C1F-D1360AAEC3EC}"/>
              </a:ext>
            </a:extLst>
          </p:cNvPr>
          <p:cNvGrpSpPr/>
          <p:nvPr/>
        </p:nvGrpSpPr>
        <p:grpSpPr>
          <a:xfrm>
            <a:off x="2581325" y="4040577"/>
            <a:ext cx="3981350" cy="1954320"/>
            <a:chOff x="1969548" y="3881549"/>
            <a:chExt cx="3981350" cy="1954320"/>
          </a:xfrm>
        </p:grpSpPr>
        <p:pic>
          <p:nvPicPr>
            <p:cNvPr id="18" name="Picture 17">
              <a:extLst>
                <a:ext uri="{FF2B5EF4-FFF2-40B4-BE49-F238E27FC236}">
                  <a16:creationId xmlns:a16="http://schemas.microsoft.com/office/drawing/2014/main" id="{82CC7484-76FB-FA4C-BB26-5ECBCBA8A3EC}"/>
                </a:ext>
              </a:extLst>
            </p:cNvPr>
            <p:cNvPicPr>
              <a:picLocks noChangeAspect="1"/>
            </p:cNvPicPr>
            <p:nvPr/>
          </p:nvPicPr>
          <p:blipFill>
            <a:blip r:embed="rId2"/>
            <a:stretch>
              <a:fillRect/>
            </a:stretch>
          </p:blipFill>
          <p:spPr>
            <a:xfrm>
              <a:off x="1969548" y="4794863"/>
              <a:ext cx="1280448" cy="1041006"/>
            </a:xfrm>
            <a:prstGeom prst="rect">
              <a:avLst/>
            </a:prstGeom>
          </p:spPr>
        </p:pic>
        <p:sp>
          <p:nvSpPr>
            <p:cNvPr id="19" name="Oval Callout 18">
              <a:extLst>
                <a:ext uri="{FF2B5EF4-FFF2-40B4-BE49-F238E27FC236}">
                  <a16:creationId xmlns:a16="http://schemas.microsoft.com/office/drawing/2014/main" id="{9B2CE8FD-6402-B241-9EB0-E887C332EBB8}"/>
                </a:ext>
              </a:extLst>
            </p:cNvPr>
            <p:cNvSpPr/>
            <p:nvPr/>
          </p:nvSpPr>
          <p:spPr>
            <a:xfrm>
              <a:off x="3933123" y="3881549"/>
              <a:ext cx="2017775" cy="819324"/>
            </a:xfrm>
            <a:prstGeom prst="wedgeEllipseCallout">
              <a:avLst>
                <a:gd name="adj1" fmla="val -77686"/>
                <a:gd name="adj2" fmla="val 70000"/>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Arial Unicode MS" panose="020B0604020202020204" pitchFamily="34" charset="-128"/>
                </a:rPr>
                <a:t>#%@*!!!</a:t>
              </a:r>
            </a:p>
          </p:txBody>
        </p:sp>
      </p:grpSp>
    </p:spTree>
    <p:extLst>
      <p:ext uri="{BB962C8B-B14F-4D97-AF65-F5344CB8AC3E}">
        <p14:creationId xmlns:p14="http://schemas.microsoft.com/office/powerpoint/2010/main" val="1829292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4/8/24</a:t>
            </a:fld>
            <a:endParaRPr lang="en-US" dirty="0"/>
          </a:p>
        </p:txBody>
      </p:sp>
      <p:sp>
        <p:nvSpPr>
          <p:cNvPr id="3" name="Title 2"/>
          <p:cNvSpPr>
            <a:spLocks noGrp="1"/>
          </p:cNvSpPr>
          <p:nvPr>
            <p:ph type="title"/>
          </p:nvPr>
        </p:nvSpPr>
        <p:spPr/>
        <p:txBody>
          <a:bodyPr/>
          <a:lstStyle/>
          <a:p>
            <a:r>
              <a:rPr lang="en-US" dirty="0"/>
              <a:t>Shameless Plug #1</a:t>
            </a:r>
          </a:p>
        </p:txBody>
      </p:sp>
      <p:sp>
        <p:nvSpPr>
          <p:cNvPr id="4" name="Slide Number Placeholder 3"/>
          <p:cNvSpPr>
            <a:spLocks noGrp="1"/>
          </p:cNvSpPr>
          <p:nvPr>
            <p:ph type="sldNum" sz="quarter" idx="12"/>
          </p:nvPr>
        </p:nvSpPr>
        <p:spPr/>
        <p:txBody>
          <a:bodyPr/>
          <a:lstStyle/>
          <a:p>
            <a:fld id="{37290FF7-652B-4475-AEAB-8B1A5D23AE09}" type="slidenum">
              <a:rPr lang="en-US" smtClean="0"/>
              <a:t>2</a:t>
            </a:fld>
            <a:endParaRPr lang="en-US" dirty="0"/>
          </a:p>
        </p:txBody>
      </p:sp>
      <p:sp>
        <p:nvSpPr>
          <p:cNvPr id="5" name="Footer Placeholder 4"/>
          <p:cNvSpPr>
            <a:spLocks noGrp="1"/>
          </p:cNvSpPr>
          <p:nvPr>
            <p:ph type="ftr" sz="quarter" idx="3"/>
          </p:nvPr>
        </p:nvSpPr>
        <p:spPr/>
        <p:txBody>
          <a:bodyPr/>
          <a:lstStyle/>
          <a:p>
            <a:r>
              <a:rPr lang="en-US" dirty="0"/>
              <a:t>Kwartler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06" y="1294448"/>
            <a:ext cx="2553981" cy="384799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000" r="27306" b="44000"/>
          <a:stretch/>
        </p:blipFill>
        <p:spPr>
          <a:xfrm>
            <a:off x="5394961" y="4089072"/>
            <a:ext cx="3237278" cy="1371600"/>
          </a:xfrm>
          <a:prstGeom prst="rect">
            <a:avLst/>
          </a:prstGeom>
          <a:ln>
            <a:solidFill>
              <a:schemeClr val="tx1"/>
            </a:solid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7334" r="32620" b="43555"/>
          <a:stretch/>
        </p:blipFill>
        <p:spPr>
          <a:xfrm>
            <a:off x="5394961" y="2621266"/>
            <a:ext cx="2930693" cy="1371600"/>
          </a:xfrm>
          <a:prstGeom prst="rect">
            <a:avLst/>
          </a:prstGeom>
          <a:ln>
            <a:solidFill>
              <a:schemeClr val="tx1"/>
            </a:solid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7778" r="33140" b="44000"/>
          <a:stretch/>
        </p:blipFill>
        <p:spPr>
          <a:xfrm>
            <a:off x="5394961" y="1110606"/>
            <a:ext cx="2972594" cy="1371600"/>
          </a:xfrm>
          <a:prstGeom prst="rect">
            <a:avLst/>
          </a:prstGeom>
          <a:ln>
            <a:solidFill>
              <a:schemeClr val="tx1"/>
            </a:solidFill>
          </a:ln>
        </p:spPr>
      </p:pic>
    </p:spTree>
    <p:extLst>
      <p:ext uri="{BB962C8B-B14F-4D97-AF65-F5344CB8AC3E}">
        <p14:creationId xmlns:p14="http://schemas.microsoft.com/office/powerpoint/2010/main" val="1745340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4/8/24</a:t>
            </a:fld>
            <a:endParaRPr lang="en-US"/>
          </a:p>
        </p:txBody>
      </p:sp>
      <p:sp>
        <p:nvSpPr>
          <p:cNvPr id="3" name="Title 2"/>
          <p:cNvSpPr>
            <a:spLocks noGrp="1"/>
          </p:cNvSpPr>
          <p:nvPr>
            <p:ph type="title"/>
          </p:nvPr>
        </p:nvSpPr>
        <p:spPr/>
        <p:txBody>
          <a:bodyPr/>
          <a:lstStyle/>
          <a:p>
            <a:r>
              <a:rPr lang="en-US" sz="3600" dirty="0" err="1"/>
              <a:t>A_Keyword_Scanning_revised.R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20</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546727"/>
              <a:ext cx="5778883" cy="33761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71983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4/8/24</a:t>
            </a:fld>
            <a:endParaRPr lang="en-US"/>
          </a:p>
        </p:txBody>
      </p:sp>
      <p:sp>
        <p:nvSpPr>
          <p:cNvPr id="3" name="Title 2"/>
          <p:cNvSpPr>
            <a:spLocks noGrp="1"/>
          </p:cNvSpPr>
          <p:nvPr>
            <p:ph type="title"/>
          </p:nvPr>
        </p:nvSpPr>
        <p:spPr>
          <a:xfrm>
            <a:off x="628650" y="318234"/>
            <a:ext cx="7886700" cy="591477"/>
          </a:xfrm>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6" name="Title 2">
            <a:extLst>
              <a:ext uri="{FF2B5EF4-FFF2-40B4-BE49-F238E27FC236}">
                <a16:creationId xmlns:a16="http://schemas.microsoft.com/office/drawing/2014/main" id="{3FF30F4A-146D-40DD-A88A-5E29DDD46A50}"/>
              </a:ext>
            </a:extLst>
          </p:cNvPr>
          <p:cNvSpPr txBox="1">
            <a:spLocks/>
          </p:cNvSpPr>
          <p:nvPr/>
        </p:nvSpPr>
        <p:spPr>
          <a:xfrm>
            <a:off x="628650" y="1842234"/>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A_Keyword_Scanning_revised.R</a:t>
            </a:r>
            <a:endParaRPr lang="en-US" dirty="0"/>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604151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4/8/24</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
        <p:nvSpPr>
          <p:cNvPr id="8" name="Footer Placeholder 5">
            <a:extLst>
              <a:ext uri="{FF2B5EF4-FFF2-40B4-BE49-F238E27FC236}">
                <a16:creationId xmlns:a16="http://schemas.microsoft.com/office/drawing/2014/main" id="{AAE624F4-3542-452F-9780-DCF4116ECC4E}"/>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909791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4/8/24</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1820166"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sp>
        <p:nvSpPr>
          <p:cNvPr id="17" name="TextBox 16"/>
          <p:cNvSpPr txBox="1"/>
          <p:nvPr/>
        </p:nvSpPr>
        <p:spPr>
          <a:xfrm>
            <a:off x="1820166" y="1144825"/>
            <a:ext cx="5699012" cy="923330"/>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RT @</a:t>
            </a:r>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WatcherGuru</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JUST IN: Silicon Valley Bank $SIVB reportedly deactivated its Twitter account. https://</a:t>
            </a:r>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t.co</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/vTkk1QK3zk</a:t>
            </a:r>
          </a:p>
        </p:txBody>
      </p:sp>
      <p:grpSp>
        <p:nvGrpSpPr>
          <p:cNvPr id="19" name="Group 18"/>
          <p:cNvGrpSpPr/>
          <p:nvPr/>
        </p:nvGrpSpPr>
        <p:grpSpPr>
          <a:xfrm>
            <a:off x="3606863" y="2650812"/>
            <a:ext cx="3701924" cy="2292663"/>
            <a:chOff x="3770719" y="1952703"/>
            <a:chExt cx="2443298"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125642"/>
              <a:ext cx="2443298" cy="1169551"/>
            </a:xfrm>
            <a:prstGeom prst="rect">
              <a:avLst/>
            </a:prstGeom>
            <a:noFill/>
          </p:spPr>
          <p:txBody>
            <a:bodyPr wrap="none" rtlCol="0">
              <a:spAutoFit/>
            </a:bodyPr>
            <a:lstStyle/>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extra white space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Make Lower Case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“stop” words</a:t>
              </a:r>
            </a:p>
          </p:txBody>
        </p:sp>
      </p:grpSp>
      <p:sp>
        <p:nvSpPr>
          <p:cNvPr id="23" name="TextBox 22"/>
          <p:cNvSpPr txBox="1"/>
          <p:nvPr/>
        </p:nvSpPr>
        <p:spPr>
          <a:xfrm>
            <a:off x="1820166" y="4989331"/>
            <a:ext cx="5699012" cy="646331"/>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rt </a:t>
            </a:r>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watcherguru</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just  silicon valley bank  reportedly deactivated  twitter account</a:t>
            </a:r>
          </a:p>
        </p:txBody>
      </p:sp>
      <p:sp>
        <p:nvSpPr>
          <p:cNvPr id="25" name="Footer Placeholder 5">
            <a:extLst>
              <a:ext uri="{FF2B5EF4-FFF2-40B4-BE49-F238E27FC236}">
                <a16:creationId xmlns:a16="http://schemas.microsoft.com/office/drawing/2014/main" id="{8279A3C4-4FE8-46C3-9F6D-C09A2A21BD3D}"/>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5" name="Picture 4">
            <a:extLst>
              <a:ext uri="{FF2B5EF4-FFF2-40B4-BE49-F238E27FC236}">
                <a16:creationId xmlns:a16="http://schemas.microsoft.com/office/drawing/2014/main" id="{5ED6C3E6-A74B-DD6D-0E77-EED9C22C491A}"/>
              </a:ext>
            </a:extLst>
          </p:cNvPr>
          <p:cNvPicPr>
            <a:picLocks noChangeAspect="1"/>
          </p:cNvPicPr>
          <p:nvPr/>
        </p:nvPicPr>
        <p:blipFill>
          <a:blip r:embed="rId3"/>
          <a:stretch>
            <a:fillRect/>
          </a:stretch>
        </p:blipFill>
        <p:spPr>
          <a:xfrm>
            <a:off x="1531096" y="1240720"/>
            <a:ext cx="274246" cy="222963"/>
          </a:xfrm>
          <a:prstGeom prst="rect">
            <a:avLst/>
          </a:prstGeom>
        </p:spPr>
      </p:pic>
      <p:pic>
        <p:nvPicPr>
          <p:cNvPr id="11" name="Picture 10">
            <a:extLst>
              <a:ext uri="{FF2B5EF4-FFF2-40B4-BE49-F238E27FC236}">
                <a16:creationId xmlns:a16="http://schemas.microsoft.com/office/drawing/2014/main" id="{EFE77446-347C-9685-5761-295244364B61}"/>
              </a:ext>
            </a:extLst>
          </p:cNvPr>
          <p:cNvPicPr>
            <a:picLocks noChangeAspect="1"/>
          </p:cNvPicPr>
          <p:nvPr/>
        </p:nvPicPr>
        <p:blipFill>
          <a:blip r:embed="rId3"/>
          <a:stretch>
            <a:fillRect/>
          </a:stretch>
        </p:blipFill>
        <p:spPr>
          <a:xfrm>
            <a:off x="1543288" y="5097418"/>
            <a:ext cx="274246" cy="222963"/>
          </a:xfrm>
          <a:prstGeom prst="rect">
            <a:avLst/>
          </a:prstGeom>
        </p:spPr>
      </p:pic>
    </p:spTree>
    <p:extLst>
      <p:ext uri="{BB962C8B-B14F-4D97-AF65-F5344CB8AC3E}">
        <p14:creationId xmlns:p14="http://schemas.microsoft.com/office/powerpoint/2010/main" val="4153628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92786"/>
            <a:ext cx="2057400" cy="365125"/>
          </a:xfrm>
        </p:spPr>
        <p:txBody>
          <a:bodyPr/>
          <a:lstStyle/>
          <a:p>
            <a:fld id="{6700A58B-DD98-43D0-B791-721480A02982}" type="datetime1">
              <a:rPr lang="en-US" smtClean="0"/>
              <a:t>4/8/24</a:t>
            </a:fld>
            <a:endParaRPr lang="en-US"/>
          </a:p>
        </p:txBody>
      </p:sp>
      <p:sp>
        <p:nvSpPr>
          <p:cNvPr id="3" name="Title 2"/>
          <p:cNvSpPr>
            <a:spLocks noGrp="1"/>
          </p:cNvSpPr>
          <p:nvPr>
            <p:ph type="title"/>
          </p:nvPr>
        </p:nvSpPr>
        <p:spPr/>
        <p:txBody>
          <a:bodyPr/>
          <a:lstStyle/>
          <a:p>
            <a:r>
              <a:rPr lang="en-US" dirty="0"/>
              <a:t>Library TM Functions</a:t>
            </a:r>
          </a:p>
        </p:txBody>
      </p:sp>
      <p:sp>
        <p:nvSpPr>
          <p:cNvPr id="4" name="Slide Number Placeholder 3"/>
          <p:cNvSpPr>
            <a:spLocks noGrp="1"/>
          </p:cNvSpPr>
          <p:nvPr>
            <p:ph type="sldNum" sz="quarter" idx="12"/>
          </p:nvPr>
        </p:nvSpPr>
        <p:spPr>
          <a:xfrm>
            <a:off x="6457950" y="5692786"/>
            <a:ext cx="857250" cy="365125"/>
          </a:xfrm>
        </p:spPr>
        <p:txBody>
          <a:bodyPr/>
          <a:lstStyle/>
          <a:p>
            <a:fld id="{37290FF7-652B-4475-AEAB-8B1A5D23AE09}" type="slidenum">
              <a:rPr lang="en-US" smtClean="0"/>
              <a:t>24</a:t>
            </a:fld>
            <a:endParaRPr lang="en-US"/>
          </a:p>
        </p:txBody>
      </p:sp>
      <p:sp>
        <p:nvSpPr>
          <p:cNvPr id="5" name="Footer Placeholder 4"/>
          <p:cNvSpPr>
            <a:spLocks noGrp="1"/>
          </p:cNvSpPr>
          <p:nvPr>
            <p:ph type="ftr" sz="quarter" idx="3"/>
          </p:nvPr>
        </p:nvSpPr>
        <p:spPr>
          <a:xfrm>
            <a:off x="3028950" y="5692786"/>
            <a:ext cx="3086100" cy="365125"/>
          </a:xfrm>
        </p:spPr>
        <p:txBody>
          <a:bodyPr/>
          <a:lstStyle/>
          <a:p>
            <a:r>
              <a:rPr lang="en-US" dirty="0"/>
              <a:t>Kwartler </a:t>
            </a:r>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schemeClr val="bg1"/>
                  </a:solidFill>
                  <a:latin typeface="Consolas" panose="020B0609020204030204" pitchFamily="49" charset="0"/>
                  <a:cs typeface="Consolas" panose="020B0609020204030204" pitchFamily="49" charset="0"/>
                </a:rPr>
                <a:t>VCorpus</a:t>
              </a:r>
              <a:r>
                <a:rPr lang="en-US" sz="18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err="1">
                  <a:solidFill>
                    <a:schemeClr val="bg1"/>
                  </a:solidFill>
                  <a:latin typeface="+mj-lt"/>
                  <a:cs typeface="Consolas" panose="020B0609020204030204" pitchFamily="49" charset="0"/>
                </a:rPr>
                <a:t>tm_map</a:t>
              </a:r>
              <a:r>
                <a:rPr lang="en-US" sz="1600" kern="1200" dirty="0">
                  <a:solidFill>
                    <a:schemeClr val="bg1"/>
                  </a:solidFill>
                  <a:latin typeface="+mj-lt"/>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4" name="TextBox 13"/>
          <p:cNvSpPr txBox="1"/>
          <p:nvPr/>
        </p:nvSpPr>
        <p:spPr>
          <a:xfrm>
            <a:off x="414174" y="4968214"/>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6" name="Rectangle 15"/>
          <p:cNvSpPr/>
          <p:nvPr/>
        </p:nvSpPr>
        <p:spPr>
          <a:xfrm>
            <a:off x="428625" y="3587811"/>
            <a:ext cx="8029574"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 removes punctuation from the documents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 extra spaces, tabs are removed</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 - removes numbers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 – makes all case lower</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 - removes specific “</a:t>
            </a:r>
            <a:r>
              <a:rPr lang="en-US" sz="1400" kern="1200" dirty="0" err="1">
                <a:solidFill>
                  <a:schemeClr val="bg1"/>
                </a:solidFill>
                <a:latin typeface="Consolas" panose="020B0609020204030204" pitchFamily="49" charset="0"/>
                <a:cs typeface="Consolas" panose="020B0609020204030204" pitchFamily="49" charset="0"/>
              </a:rPr>
              <a:t>stopwords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18" name="Rectangle 17"/>
          <p:cNvSpPr/>
          <p:nvPr/>
        </p:nvSpPr>
        <p:spPr>
          <a:xfrm>
            <a:off x="473842" y="5284840"/>
            <a:ext cx="8045792" cy="82387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a:p>
            <a:pPr defTabSz="457200"/>
            <a:r>
              <a:rPr lang="en-US" sz="1600" u="sng" kern="1200" dirty="0" err="1">
                <a:solidFill>
                  <a:schemeClr val="bg1"/>
                </a:solidFill>
                <a:latin typeface="+mj-lt"/>
                <a:cs typeface="Arial Unicode MS" panose="020B0604020202020204" pitchFamily="34" charset="-128"/>
              </a:rPr>
              <a:t>Stopwords</a:t>
            </a:r>
            <a:r>
              <a:rPr lang="en-US" sz="1600" kern="1200" dirty="0">
                <a:solidFill>
                  <a:schemeClr val="bg1"/>
                </a:solidFill>
                <a:latin typeface="+mj-lt"/>
                <a:cs typeface="Arial Unicode MS" panose="020B0604020202020204" pitchFamily="34" charset="-128"/>
              </a:rPr>
              <a:t> – are common words that provide very little insight, often articles like “a”, “the”.  Customizing them is sometimes key in order to extract valuable insights.</a:t>
            </a:r>
          </a:p>
        </p:txBody>
      </p:sp>
      <p:sp>
        <p:nvSpPr>
          <p:cNvPr id="19" name="TextBox 18"/>
          <p:cNvSpPr txBox="1"/>
          <p:nvPr/>
        </p:nvSpPr>
        <p:spPr>
          <a:xfrm>
            <a:off x="374072" y="2838682"/>
            <a:ext cx="8169853" cy="646331"/>
          </a:xfrm>
          <a:prstGeom prst="rect">
            <a:avLst/>
          </a:prstGeom>
          <a:noFill/>
        </p:spPr>
        <p:txBody>
          <a:bodyPr wrap="square" rtlCol="0">
            <a:spAutoFit/>
          </a:bodyPr>
          <a:lstStyle/>
          <a:p>
            <a:pPr defTabSz="457200"/>
            <a:r>
              <a:rPr lang="en-US" b="1" kern="1200" dirty="0" err="1">
                <a:latin typeface="+mj-lt"/>
                <a:ea typeface="Arial Unicode MS" panose="020B0604020202020204" pitchFamily="34" charset="-128"/>
                <a:cs typeface="Arial Unicode MS" panose="020B0604020202020204" pitchFamily="34" charset="-128"/>
              </a:rPr>
              <a:t>getTransformations</a:t>
            </a:r>
            <a:r>
              <a:rPr lang="en-US" b="1" kern="1200" dirty="0">
                <a:latin typeface="+mj-lt"/>
                <a:ea typeface="Arial Unicode MS" panose="020B0604020202020204" pitchFamily="34" charset="-128"/>
                <a:cs typeface="Arial Unicode MS" panose="020B0604020202020204" pitchFamily="34" charset="-128"/>
              </a:rPr>
              <a:t>() </a:t>
            </a:r>
            <a:r>
              <a:rPr lang="en-US" kern="1200" dirty="0">
                <a:latin typeface="+mj-lt"/>
                <a:ea typeface="Arial Unicode MS" panose="020B0604020202020204" pitchFamily="34" charset="-128"/>
                <a:cs typeface="Arial Unicode MS" panose="020B0604020202020204" pitchFamily="34" charset="-128"/>
              </a:rPr>
              <a:t>will list all standard tm corpus transformations.  We can apply </a:t>
            </a:r>
            <a:r>
              <a:rPr lang="en-US" dirty="0">
                <a:latin typeface="+mj-lt"/>
                <a:ea typeface="Arial Unicode MS" panose="020B0604020202020204" pitchFamily="34" charset="-128"/>
                <a:cs typeface="Arial Unicode MS" panose="020B0604020202020204" pitchFamily="34" charset="-128"/>
              </a:rPr>
              <a:t>string functions from other packages with </a:t>
            </a:r>
            <a:r>
              <a:rPr lang="en-US" dirty="0" err="1">
                <a:latin typeface="+mj-lt"/>
                <a:ea typeface="Arial Unicode MS" panose="020B0604020202020204" pitchFamily="34" charset="-128"/>
                <a:cs typeface="Arial Unicode MS" panose="020B0604020202020204" pitchFamily="34" charset="-128"/>
              </a:rPr>
              <a:t>content_transformer</a:t>
            </a:r>
            <a:r>
              <a:rPr lang="en-US" dirty="0">
                <a:latin typeface="+mj-lt"/>
                <a:ea typeface="Arial Unicode MS" panose="020B0604020202020204" pitchFamily="34" charset="-128"/>
                <a:cs typeface="Arial Unicode MS" panose="020B0604020202020204" pitchFamily="34" charset="-128"/>
              </a:rPr>
              <a:t>(FUNCTION)</a:t>
            </a:r>
            <a:endParaRPr lang="en-US" kern="1200" dirty="0">
              <a:latin typeface="+mj-lt"/>
              <a:ea typeface="Arial Unicode MS" panose="020B0604020202020204" pitchFamily="34" charset="-128"/>
              <a:cs typeface="Arial Unicode MS" panose="020B0604020202020204" pitchFamily="34" charset="-128"/>
            </a:endParaRP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4/8/24</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24</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Kwartler </a:t>
            </a:r>
          </a:p>
        </p:txBody>
      </p:sp>
    </p:spTree>
    <p:extLst>
      <p:ext uri="{BB962C8B-B14F-4D97-AF65-F5344CB8AC3E}">
        <p14:creationId xmlns:p14="http://schemas.microsoft.com/office/powerpoint/2010/main" val="87180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4" grpId="0"/>
      <p:bldP spid="16" grpId="0" animBg="1"/>
      <p:bldP spid="18" grpId="0" animBg="1"/>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4/8/24</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2_Cleaning_and_Frequency_Count.R</a:t>
            </a:r>
          </a:p>
        </p:txBody>
      </p:sp>
      <p:sp>
        <p:nvSpPr>
          <p:cNvPr id="4" name="Slide Number Placeholder 3"/>
          <p:cNvSpPr>
            <a:spLocks noGrp="1"/>
          </p:cNvSpPr>
          <p:nvPr>
            <p:ph type="sldNum" sz="quarter" idx="12"/>
          </p:nvPr>
        </p:nvSpPr>
        <p:spPr/>
        <p:txBody>
          <a:bodyPr/>
          <a:lstStyle/>
          <a:p>
            <a:fld id="{37290FF7-652B-4475-AEAB-8B1A5D23AE09}" type="slidenum">
              <a:rPr lang="en-US" smtClean="0"/>
              <a:t>25</a:t>
            </a:fld>
            <a:endParaRPr lang="en-US"/>
          </a:p>
        </p:txBody>
      </p:sp>
      <p:sp>
        <p:nvSpPr>
          <p:cNvPr id="6" name="Rectangle 5"/>
          <p:cNvSpPr/>
          <p:nvPr/>
        </p:nvSpPr>
        <p:spPr>
          <a:xfrm>
            <a:off x="414174" y="1716365"/>
            <a:ext cx="4572000" cy="1938992"/>
          </a:xfrm>
          <a:prstGeom prst="rect">
            <a:avLst/>
          </a:prstGeom>
          <a:solidFill>
            <a:schemeClr val="bg1">
              <a:lumMod val="85000"/>
            </a:schemeClr>
          </a:solidFill>
        </p:spPr>
        <p:txBody>
          <a:bodyPr>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4"/>
            <a:ext cx="6772495" cy="369332"/>
          </a:xfrm>
          <a:prstGeom prst="rect">
            <a:avLst/>
          </a:prstGeom>
          <a:solidFill>
            <a:schemeClr val="tx2"/>
          </a:solidFill>
        </p:spPr>
        <p:txBody>
          <a:bodyPr wrap="none" rtlCol="0">
            <a:spAutoFit/>
          </a:bodyPr>
          <a:lstStyle/>
          <a:p>
            <a:pPr defTabSz="457200"/>
            <a:r>
              <a:rPr lang="en-US" sz="1800" u="sng" kern="1200" dirty="0">
                <a:solidFill>
                  <a:schemeClr val="bg1"/>
                </a:solidFill>
                <a:latin typeface="+mj-lt"/>
                <a:ea typeface="Arial Unicode MS" panose="020B0604020202020204" pitchFamily="34" charset="-128"/>
                <a:cs typeface="Arial Unicode MS" panose="020B0604020202020204" pitchFamily="34" charset="-128"/>
              </a:rPr>
              <a:t>“</a:t>
            </a:r>
            <a:r>
              <a:rPr lang="en-US" sz="1800" u="sng"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u="sng"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8" name="TextBox 7"/>
          <p:cNvSpPr txBox="1"/>
          <p:nvPr/>
        </p:nvSpPr>
        <p:spPr>
          <a:xfrm>
            <a:off x="371311" y="4082737"/>
            <a:ext cx="5503494"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clean.corpus</a:t>
            </a:r>
            <a:r>
              <a:rPr lang="en-US" dirty="0"/>
              <a:t>” makes applying all transformations easier. </a:t>
            </a:r>
          </a:p>
        </p:txBody>
      </p:sp>
      <p:sp>
        <p:nvSpPr>
          <p:cNvPr id="9" name="Rectangle 8"/>
          <p:cNvSpPr/>
          <p:nvPr/>
        </p:nvSpPr>
        <p:spPr>
          <a:xfrm>
            <a:off x="385598" y="4503835"/>
            <a:ext cx="6179325" cy="1754326"/>
          </a:xfrm>
          <a:prstGeom prst="rect">
            <a:avLst/>
          </a:prstGeom>
          <a:solidFill>
            <a:schemeClr val="bg1">
              <a:lumMod val="85000"/>
            </a:schemeClr>
          </a:solidFill>
        </p:spPr>
        <p:txBody>
          <a:bodyPr wrap="square">
            <a:spAutoFit/>
          </a:bodyPr>
          <a:lstStyle/>
          <a:p>
            <a:pPr defTabSz="457200"/>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69195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4/8/24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26</a:t>
            </a:fld>
            <a:endParaRPr lang="en-US"/>
          </a:p>
        </p:txBody>
      </p:sp>
      <p:sp>
        <p:nvSpPr>
          <p:cNvPr id="6" name="Rectangle 5"/>
          <p:cNvSpPr/>
          <p:nvPr/>
        </p:nvSpPr>
        <p:spPr>
          <a:xfrm>
            <a:off x="251020" y="1533094"/>
            <a:ext cx="7764268"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'lol',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smh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7141763"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custom.stopwords</a:t>
            </a:r>
            <a:r>
              <a:rPr lang="en-US" dirty="0"/>
              <a:t>” combines vectors of words to remove from the corpus</a:t>
            </a:r>
          </a:p>
        </p:txBody>
      </p:sp>
      <p:sp>
        <p:nvSpPr>
          <p:cNvPr id="9" name="TextBox 8"/>
          <p:cNvSpPr txBox="1"/>
          <p:nvPr/>
        </p:nvSpPr>
        <p:spPr>
          <a:xfrm>
            <a:off x="5143499" y="2224670"/>
            <a:ext cx="2857501" cy="584775"/>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Add channel specific stop words.  </a:t>
            </a:r>
          </a:p>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E.g. Twitter abbreviations</a:t>
            </a:r>
          </a:p>
        </p:txBody>
      </p:sp>
      <p:sp>
        <p:nvSpPr>
          <p:cNvPr id="11" name="Rectangle 10"/>
          <p:cNvSpPr/>
          <p:nvPr/>
        </p:nvSpPr>
        <p:spPr>
          <a:xfrm>
            <a:off x="111060" y="3400165"/>
            <a:ext cx="8939156" cy="2646878"/>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read.csv</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('https://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raw.githubusercontent.com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kwartler</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Hult_Visualizing</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-Analyzing-Data-with-R/main/DD1/G_Mar14/data/</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coffeeVector.csv</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head(</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text$x</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Make a volatile corpus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VectorSource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text$x</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Preprocess the corpus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2" name="TextBox 11"/>
          <p:cNvSpPr txBox="1"/>
          <p:nvPr/>
        </p:nvSpPr>
        <p:spPr>
          <a:xfrm>
            <a:off x="111060" y="3030833"/>
            <a:ext cx="3219728"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Retaining Meta Data Information</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430777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4/8/24</a:t>
            </a:fld>
            <a:endParaRPr lang="en-US"/>
          </a:p>
        </p:txBody>
      </p:sp>
      <p:sp>
        <p:nvSpPr>
          <p:cNvPr id="3" name="Title 2"/>
          <p:cNvSpPr>
            <a:spLocks noGrp="1"/>
          </p:cNvSpPr>
          <p:nvPr>
            <p:ph type="title"/>
          </p:nvPr>
        </p:nvSpPr>
        <p:spPr/>
        <p:txBody>
          <a:bodyPr/>
          <a:lstStyle/>
          <a:p>
            <a:r>
              <a:rPr lang="en-US" dirty="0"/>
              <a:t>For Bag of Words, how is data organized?</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5" name="Footer Placeholder 4"/>
          <p:cNvSpPr>
            <a:spLocks noGrp="1"/>
          </p:cNvSpPr>
          <p:nvPr>
            <p:ph type="ftr" sz="quarter" idx="3"/>
          </p:nvPr>
        </p:nvSpPr>
        <p:spPr/>
        <p:txBody>
          <a:bodyPr/>
          <a:lstStyle/>
          <a:p>
            <a:r>
              <a:rPr lang="en-US" dirty="0"/>
              <a:t>Kwartler </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4617577"/>
            <a:ext cx="4453646"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a:t>
            </a:r>
          </a:p>
        </p:txBody>
      </p:sp>
      <p:sp>
        <p:nvSpPr>
          <p:cNvPr id="12" name="Rectangle 11">
            <a:extLst>
              <a:ext uri="{FF2B5EF4-FFF2-40B4-BE49-F238E27FC236}">
                <a16:creationId xmlns:a16="http://schemas.microsoft.com/office/drawing/2014/main" id="{19889756-F100-4C4C-ADAB-79A1BBE2D7E1}"/>
              </a:ext>
            </a:extLst>
          </p:cNvPr>
          <p:cNvSpPr/>
          <p:nvPr/>
        </p:nvSpPr>
        <p:spPr>
          <a:xfrm>
            <a:off x="365759" y="4248574"/>
            <a:ext cx="445364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DTM/TDM and change to a matrix</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5" name="Table 14">
            <a:extLst>
              <a:ext uri="{FF2B5EF4-FFF2-40B4-BE49-F238E27FC236}">
                <a16:creationId xmlns:a16="http://schemas.microsoft.com/office/drawing/2014/main" id="{270F226D-E0DE-45AD-821B-7663925F86C1}"/>
              </a:ext>
            </a:extLst>
          </p:cNvPr>
          <p:cNvGraphicFramePr>
            <a:graphicFrameLocks noGrp="1"/>
          </p:cNvGraphicFramePr>
          <p:nvPr>
            <p:extLst>
              <p:ext uri="{D42A27DB-BD31-4B8C-83A1-F6EECF244321}">
                <p14:modId xmlns:p14="http://schemas.microsoft.com/office/powerpoint/2010/main" val="1650035180"/>
              </p:ext>
            </p:extLst>
          </p:nvPr>
        </p:nvGraphicFramePr>
        <p:xfrm>
          <a:off x="365760" y="1604750"/>
          <a:ext cx="8149590" cy="2225040"/>
        </p:xfrm>
        <a:graphic>
          <a:graphicData uri="http://schemas.openxmlformats.org/drawingml/2006/table">
            <a:tbl>
              <a:tblPr firstRow="1" bandRow="1">
                <a:tableStyleId>{69C7853C-536D-4A76-A0AE-DD22124D55A5}</a:tableStyleId>
              </a:tblPr>
              <a:tblGrid>
                <a:gridCol w="1284555">
                  <a:extLst>
                    <a:ext uri="{9D8B030D-6E8A-4147-A177-3AD203B41FA5}">
                      <a16:colId xmlns:a16="http://schemas.microsoft.com/office/drawing/2014/main" val="20000"/>
                    </a:ext>
                  </a:extLst>
                </a:gridCol>
                <a:gridCol w="1270030">
                  <a:extLst>
                    <a:ext uri="{9D8B030D-6E8A-4147-A177-3AD203B41FA5}">
                      <a16:colId xmlns:a16="http://schemas.microsoft.com/office/drawing/2014/main" val="20001"/>
                    </a:ext>
                  </a:extLst>
                </a:gridCol>
                <a:gridCol w="1055201">
                  <a:extLst>
                    <a:ext uri="{9D8B030D-6E8A-4147-A177-3AD203B41FA5}">
                      <a16:colId xmlns:a16="http://schemas.microsoft.com/office/drawing/2014/main" val="20002"/>
                    </a:ext>
                  </a:extLst>
                </a:gridCol>
                <a:gridCol w="1182882">
                  <a:extLst>
                    <a:ext uri="{9D8B030D-6E8A-4147-A177-3AD203B41FA5}">
                      <a16:colId xmlns:a16="http://schemas.microsoft.com/office/drawing/2014/main" val="20003"/>
                    </a:ext>
                  </a:extLst>
                </a:gridCol>
                <a:gridCol w="1270030">
                  <a:extLst>
                    <a:ext uri="{9D8B030D-6E8A-4147-A177-3AD203B41FA5}">
                      <a16:colId xmlns:a16="http://schemas.microsoft.com/office/drawing/2014/main" val="20004"/>
                    </a:ext>
                  </a:extLst>
                </a:gridCol>
                <a:gridCol w="659997">
                  <a:extLst>
                    <a:ext uri="{9D8B030D-6E8A-4147-A177-3AD203B41FA5}">
                      <a16:colId xmlns:a16="http://schemas.microsoft.com/office/drawing/2014/main" val="20005"/>
                    </a:ext>
                  </a:extLst>
                </a:gridCol>
                <a:gridCol w="1426895">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DE8506CF-AECA-4CC7-B5EC-4CA9F1E0F568}"/>
              </a:ext>
            </a:extLst>
          </p:cNvPr>
          <p:cNvSpPr/>
          <p:nvPr/>
        </p:nvSpPr>
        <p:spPr>
          <a:xfrm>
            <a:off x="365758" y="1237369"/>
            <a:ext cx="814959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sp>
        <p:nvSpPr>
          <p:cNvPr id="19" name="Rectangle 18">
            <a:extLst>
              <a:ext uri="{FF2B5EF4-FFF2-40B4-BE49-F238E27FC236}">
                <a16:creationId xmlns:a16="http://schemas.microsoft.com/office/drawing/2014/main" id="{948A66C7-8011-4A5F-A82A-92177B696CA0}"/>
              </a:ext>
            </a:extLst>
          </p:cNvPr>
          <p:cNvSpPr/>
          <p:nvPr/>
        </p:nvSpPr>
        <p:spPr>
          <a:xfrm>
            <a:off x="5129846" y="4248574"/>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Why are DTM &amp; TDM Sparse?  What do they represent?</a:t>
            </a:r>
          </a:p>
        </p:txBody>
      </p:sp>
      <p:sp>
        <p:nvSpPr>
          <p:cNvPr id="20" name="Rectangle 19">
            <a:extLst>
              <a:ext uri="{FF2B5EF4-FFF2-40B4-BE49-F238E27FC236}">
                <a16:creationId xmlns:a16="http://schemas.microsoft.com/office/drawing/2014/main" id="{7097BD3E-8060-4D7E-B28F-7036109F93D8}"/>
              </a:ext>
            </a:extLst>
          </p:cNvPr>
          <p:cNvSpPr/>
          <p:nvPr/>
        </p:nvSpPr>
        <p:spPr>
          <a:xfrm>
            <a:off x="5129846" y="4617577"/>
            <a:ext cx="3513458"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algn="ctr"/>
            <a:endParaRPr lang="en-US" sz="3600" dirty="0">
              <a:solidFill>
                <a:schemeClr val="tx1"/>
              </a:solidFill>
              <a:latin typeface="+mj-lt"/>
              <a:cs typeface="Consolas" panose="020B0609020204030204" pitchFamily="49" charset="0"/>
            </a:endParaRPr>
          </a:p>
        </p:txBody>
      </p:sp>
      <p:sp>
        <p:nvSpPr>
          <p:cNvPr id="6" name="TextBox 5">
            <a:extLst>
              <a:ext uri="{FF2B5EF4-FFF2-40B4-BE49-F238E27FC236}">
                <a16:creationId xmlns:a16="http://schemas.microsoft.com/office/drawing/2014/main" id="{71913972-4453-478B-B709-646647E27FDC}"/>
              </a:ext>
            </a:extLst>
          </p:cNvPr>
          <p:cNvSpPr txBox="1"/>
          <p:nvPr/>
        </p:nvSpPr>
        <p:spPr>
          <a:xfrm>
            <a:off x="6457950" y="4840776"/>
            <a:ext cx="611065"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47530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6" grpId="0" animBg="1"/>
      <p:bldP spid="19" grpId="0" animBg="1"/>
      <p:bldP spid="20" grpId="0" animBg="1"/>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4/8/24</a:t>
            </a:fld>
            <a:endParaRPr lang="en-US"/>
          </a:p>
        </p:txBody>
      </p:sp>
      <p:sp>
        <p:nvSpPr>
          <p:cNvPr id="3" name="Title 2"/>
          <p:cNvSpPr>
            <a:spLocks noGrp="1"/>
          </p:cNvSpPr>
          <p:nvPr>
            <p:ph type="title"/>
          </p:nvPr>
        </p:nvSpPr>
        <p:spPr/>
        <p:txBody>
          <a:bodyPr/>
          <a:lstStyle/>
          <a:p>
            <a:r>
              <a:rPr lang="en-US" dirty="0"/>
              <a:t>For Bag of Words, how is data organized?</a:t>
            </a:r>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sp>
        <p:nvSpPr>
          <p:cNvPr id="5" name="Footer Placeholder 4"/>
          <p:cNvSpPr>
            <a:spLocks noGrp="1"/>
          </p:cNvSpPr>
          <p:nvPr>
            <p:ph type="ftr" sz="quarter" idx="3"/>
          </p:nvPr>
        </p:nvSpPr>
        <p:spPr/>
        <p:txBody>
          <a:bodyPr/>
          <a:lstStyle/>
          <a:p>
            <a:r>
              <a:rPr lang="en-US" dirty="0"/>
              <a:t>Kwartler </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4617577"/>
            <a:ext cx="4453646"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p:txBody>
      </p:sp>
      <p:sp>
        <p:nvSpPr>
          <p:cNvPr id="12" name="Rectangle 11">
            <a:extLst>
              <a:ext uri="{FF2B5EF4-FFF2-40B4-BE49-F238E27FC236}">
                <a16:creationId xmlns:a16="http://schemas.microsoft.com/office/drawing/2014/main" id="{19889756-F100-4C4C-ADAB-79A1BBE2D7E1}"/>
              </a:ext>
            </a:extLst>
          </p:cNvPr>
          <p:cNvSpPr/>
          <p:nvPr/>
        </p:nvSpPr>
        <p:spPr>
          <a:xfrm>
            <a:off x="365759" y="4248574"/>
            <a:ext cx="445364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DTM/TDM and change to a matrix</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7" name="Table 16">
            <a:extLst>
              <a:ext uri="{FF2B5EF4-FFF2-40B4-BE49-F238E27FC236}">
                <a16:creationId xmlns:a16="http://schemas.microsoft.com/office/drawing/2014/main" id="{FC3AE280-ABA7-4970-8744-D0E24542C377}"/>
              </a:ext>
            </a:extLst>
          </p:cNvPr>
          <p:cNvGraphicFramePr>
            <a:graphicFrameLocks noGrp="1"/>
          </p:cNvGraphicFramePr>
          <p:nvPr>
            <p:extLst>
              <p:ext uri="{D42A27DB-BD31-4B8C-83A1-F6EECF244321}">
                <p14:modId xmlns:p14="http://schemas.microsoft.com/office/powerpoint/2010/main" val="1826614532"/>
              </p:ext>
            </p:extLst>
          </p:nvPr>
        </p:nvGraphicFramePr>
        <p:xfrm>
          <a:off x="365760" y="1630150"/>
          <a:ext cx="8341444" cy="2225040"/>
        </p:xfrm>
        <a:graphic>
          <a:graphicData uri="http://schemas.openxmlformats.org/drawingml/2006/table">
            <a:tbl>
              <a:tblPr firstRow="1" bandRow="1">
                <a:tableStyleId>{69C7853C-536D-4A76-A0AE-DD22124D55A5}</a:tableStyleId>
              </a:tblPr>
              <a:tblGrid>
                <a:gridCol w="1666631">
                  <a:extLst>
                    <a:ext uri="{9D8B030D-6E8A-4147-A177-3AD203B41FA5}">
                      <a16:colId xmlns:a16="http://schemas.microsoft.com/office/drawing/2014/main" val="20000"/>
                    </a:ext>
                  </a:extLst>
                </a:gridCol>
                <a:gridCol w="1417880">
                  <a:extLst>
                    <a:ext uri="{9D8B030D-6E8A-4147-A177-3AD203B41FA5}">
                      <a16:colId xmlns:a16="http://schemas.microsoft.com/office/drawing/2014/main" val="20001"/>
                    </a:ext>
                  </a:extLst>
                </a:gridCol>
                <a:gridCol w="1417880">
                  <a:extLst>
                    <a:ext uri="{9D8B030D-6E8A-4147-A177-3AD203B41FA5}">
                      <a16:colId xmlns:a16="http://schemas.microsoft.com/office/drawing/2014/main" val="20002"/>
                    </a:ext>
                  </a:extLst>
                </a:gridCol>
                <a:gridCol w="1417880">
                  <a:extLst>
                    <a:ext uri="{9D8B030D-6E8A-4147-A177-3AD203B41FA5}">
                      <a16:colId xmlns:a16="http://schemas.microsoft.com/office/drawing/2014/main" val="20003"/>
                    </a:ext>
                  </a:extLst>
                </a:gridCol>
                <a:gridCol w="818616">
                  <a:extLst>
                    <a:ext uri="{9D8B030D-6E8A-4147-A177-3AD203B41FA5}">
                      <a16:colId xmlns:a16="http://schemas.microsoft.com/office/drawing/2014/main" val="20004"/>
                    </a:ext>
                  </a:extLst>
                </a:gridCol>
                <a:gridCol w="1602557">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E8FFC286-E215-43A9-B51D-20E465668F33}"/>
              </a:ext>
            </a:extLst>
          </p:cNvPr>
          <p:cNvSpPr/>
          <p:nvPr/>
        </p:nvSpPr>
        <p:spPr>
          <a:xfrm>
            <a:off x="365760" y="1249919"/>
            <a:ext cx="8341444"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948A66C7-8011-4A5F-A82A-92177B696CA0}"/>
              </a:ext>
            </a:extLst>
          </p:cNvPr>
          <p:cNvSpPr/>
          <p:nvPr/>
        </p:nvSpPr>
        <p:spPr>
          <a:xfrm>
            <a:off x="5129846" y="4248574"/>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Why are DTM &amp; TDM Sparse?  What do they represent?</a:t>
            </a:r>
          </a:p>
        </p:txBody>
      </p:sp>
      <p:sp>
        <p:nvSpPr>
          <p:cNvPr id="20" name="Rectangle 19">
            <a:extLst>
              <a:ext uri="{FF2B5EF4-FFF2-40B4-BE49-F238E27FC236}">
                <a16:creationId xmlns:a16="http://schemas.microsoft.com/office/drawing/2014/main" id="{7097BD3E-8060-4D7E-B28F-7036109F93D8}"/>
              </a:ext>
            </a:extLst>
          </p:cNvPr>
          <p:cNvSpPr/>
          <p:nvPr/>
        </p:nvSpPr>
        <p:spPr>
          <a:xfrm>
            <a:off x="5129846" y="4617577"/>
            <a:ext cx="3513458"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algn="ctr"/>
            <a:endParaRPr lang="en-US" sz="3600" dirty="0">
              <a:solidFill>
                <a:schemeClr val="tx1"/>
              </a:solidFill>
              <a:latin typeface="+mj-lt"/>
              <a:cs typeface="Consolas" panose="020B0609020204030204" pitchFamily="49" charset="0"/>
            </a:endParaRPr>
          </a:p>
        </p:txBody>
      </p:sp>
      <p:sp>
        <p:nvSpPr>
          <p:cNvPr id="6" name="TextBox 5">
            <a:extLst>
              <a:ext uri="{FF2B5EF4-FFF2-40B4-BE49-F238E27FC236}">
                <a16:creationId xmlns:a16="http://schemas.microsoft.com/office/drawing/2014/main" id="{71913972-4453-478B-B709-646647E27FDC}"/>
              </a:ext>
            </a:extLst>
          </p:cNvPr>
          <p:cNvSpPr txBox="1"/>
          <p:nvPr/>
        </p:nvSpPr>
        <p:spPr>
          <a:xfrm>
            <a:off x="6457950" y="4840776"/>
            <a:ext cx="611065"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296592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8" grpId="0" animBg="1"/>
      <p:bldP spid="19" grpId="0" animBg="1"/>
      <p:bldP spid="20" grpId="0" animBg="1"/>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Open </a:t>
            </a:r>
            <a:r>
              <a:rPr lang="en-US" sz="2800" dirty="0" err="1"/>
              <a:t>B_Cleaning_and_Frequency_Count.R</a:t>
            </a:r>
            <a:endParaRPr lang="en-US" sz="2800" dirty="0"/>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4/8/24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29</a:t>
            </a:fld>
            <a:endParaRPr lang="en-US"/>
          </a:p>
        </p:txBody>
      </p:sp>
      <p:sp>
        <p:nvSpPr>
          <p:cNvPr id="9" name="Footer Placeholder 5">
            <a:extLst>
              <a:ext uri="{FF2B5EF4-FFF2-40B4-BE49-F238E27FC236}">
                <a16:creationId xmlns:a16="http://schemas.microsoft.com/office/drawing/2014/main" id="{DBB2B3EF-AB58-48CF-9BD0-D8993F5AF9F9}"/>
              </a:ext>
            </a:extLst>
          </p:cNvPr>
          <p:cNvSpPr>
            <a:spLocks noGrp="1"/>
          </p:cNvSpPr>
          <p:nvPr>
            <p:ph type="ftr" sz="quarter" idx="3"/>
          </p:nvPr>
        </p:nvSpPr>
        <p:spPr>
          <a:xfrm>
            <a:off x="3028950" y="6356351"/>
            <a:ext cx="3086100" cy="365125"/>
          </a:xfrm>
        </p:spPr>
        <p:txBody>
          <a:bodyPr/>
          <a:lstStyle/>
          <a:p>
            <a:r>
              <a:rPr lang="en-US" dirty="0"/>
              <a:t>Kwartler </a:t>
            </a:r>
          </a:p>
        </p:txBody>
      </p:sp>
      <p:sp>
        <p:nvSpPr>
          <p:cNvPr id="2" name="TextBox 1">
            <a:extLst>
              <a:ext uri="{FF2B5EF4-FFF2-40B4-BE49-F238E27FC236}">
                <a16:creationId xmlns:a16="http://schemas.microsoft.com/office/drawing/2014/main" id="{1F8C5936-75A7-92E7-D9A5-4379F09EAAD4}"/>
              </a:ext>
            </a:extLst>
          </p:cNvPr>
          <p:cNvSpPr txBox="1"/>
          <p:nvPr/>
        </p:nvSpPr>
        <p:spPr>
          <a:xfrm rot="20099134">
            <a:off x="715271" y="3035807"/>
            <a:ext cx="7713458" cy="369332"/>
          </a:xfrm>
          <a:prstGeom prst="rect">
            <a:avLst/>
          </a:prstGeom>
          <a:noFill/>
        </p:spPr>
        <p:txBody>
          <a:bodyPr wrap="none" rtlCol="0">
            <a:spAutoFit/>
          </a:bodyPr>
          <a:lstStyle/>
          <a:p>
            <a:r>
              <a:rPr lang="en-US" dirty="0"/>
              <a:t>DO NOT MAKE DTM and TDM in normal circumstances.  This is just an example!!</a:t>
            </a:r>
          </a:p>
        </p:txBody>
      </p:sp>
    </p:spTree>
    <p:extLst>
      <p:ext uri="{BB962C8B-B14F-4D97-AF65-F5344CB8AC3E}">
        <p14:creationId xmlns:p14="http://schemas.microsoft.com/office/powerpoint/2010/main" val="3958394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4/8/24</a:t>
            </a:fld>
            <a:endParaRPr lang="en-US" dirty="0"/>
          </a:p>
        </p:txBody>
      </p:sp>
      <p:sp>
        <p:nvSpPr>
          <p:cNvPr id="3" name="Title 2"/>
          <p:cNvSpPr>
            <a:spLocks noGrp="1"/>
          </p:cNvSpPr>
          <p:nvPr>
            <p:ph type="title"/>
          </p:nvPr>
        </p:nvSpPr>
        <p:spPr/>
        <p:txBody>
          <a:bodyPr/>
          <a:lstStyle/>
          <a:p>
            <a:r>
              <a:rPr lang="en-US" dirty="0"/>
              <a:t>Shameless Plug #2</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dirty="0"/>
          </a:p>
        </p:txBody>
      </p:sp>
      <p:pic>
        <p:nvPicPr>
          <p:cNvPr id="6" name="Picture 2" descr="Image result for DATACAMP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077" y="1616392"/>
            <a:ext cx="3499486" cy="34994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548115" y="1407943"/>
            <a:ext cx="2209697" cy="210312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4524177" y="3678703"/>
            <a:ext cx="2254803" cy="2438400"/>
          </a:xfrm>
          <a:prstGeom prst="rect">
            <a:avLst/>
          </a:prstGeom>
          <a:ln>
            <a:solidFill>
              <a:schemeClr val="tx1"/>
            </a:solidFill>
          </a:ln>
        </p:spPr>
      </p:pic>
      <p:sp>
        <p:nvSpPr>
          <p:cNvPr id="9" name="Footer Placeholder 5">
            <a:extLst>
              <a:ext uri="{FF2B5EF4-FFF2-40B4-BE49-F238E27FC236}">
                <a16:creationId xmlns:a16="http://schemas.microsoft.com/office/drawing/2014/main" id="{D84DA6B8-8816-42D2-9890-B81F6896E1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897089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Once cleaned, let’s get word frequencies.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4/8/24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30</a:t>
            </a:fld>
            <a:endParaRPr lang="en-US"/>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721064" y="354438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1998001132"/>
              </p:ext>
            </p:extLst>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graphicFrame>
        <p:nvGraphicFramePr>
          <p:cNvPr id="15" name="Table 14">
            <a:extLst>
              <a:ext uri="{FF2B5EF4-FFF2-40B4-BE49-F238E27FC236}">
                <a16:creationId xmlns:a16="http://schemas.microsoft.com/office/drawing/2014/main" id="{F8D361A6-416C-4887-85FD-E5397746D674}"/>
              </a:ext>
            </a:extLst>
          </p:cNvPr>
          <p:cNvGraphicFramePr>
            <a:graphicFrameLocks noGrp="1"/>
          </p:cNvGraphicFramePr>
          <p:nvPr>
            <p:extLst>
              <p:ext uri="{D42A27DB-BD31-4B8C-83A1-F6EECF244321}">
                <p14:modId xmlns:p14="http://schemas.microsoft.com/office/powerpoint/2010/main" val="1603658829"/>
              </p:ext>
            </p:extLst>
          </p:nvPr>
        </p:nvGraphicFramePr>
        <p:xfrm>
          <a:off x="365760" y="2818949"/>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01845DF9-B1E1-4118-B900-F9A126E097C7}"/>
              </a:ext>
            </a:extLst>
          </p:cNvPr>
          <p:cNvSpPr/>
          <p:nvPr/>
        </p:nvSpPr>
        <p:spPr>
          <a:xfrm>
            <a:off x="365758" y="2451568"/>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sp>
        <p:nvSpPr>
          <p:cNvPr id="12" name="Footer Placeholder 5">
            <a:extLst>
              <a:ext uri="{FF2B5EF4-FFF2-40B4-BE49-F238E27FC236}">
                <a16:creationId xmlns:a16="http://schemas.microsoft.com/office/drawing/2014/main" id="{5E1BA8C0-D712-4C50-880C-42F6FF791BC7}"/>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4250497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about a DTM?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4/8/24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31</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552522"/>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1776743339"/>
              </p:ext>
            </p:extLst>
          </p:nvPr>
        </p:nvGraphicFramePr>
        <p:xfrm>
          <a:off x="628650" y="2844349"/>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628650" y="2464118"/>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B65284A7-C729-4E1C-B51B-D449ADBE7276}"/>
              </a:ext>
            </a:extLst>
          </p:cNvPr>
          <p:cNvSpPr/>
          <p:nvPr/>
        </p:nvSpPr>
        <p:spPr>
          <a:xfrm>
            <a:off x="365758" y="5710397"/>
            <a:ext cx="7653397" cy="353943"/>
          </a:xfrm>
          <a:prstGeom prst="rect">
            <a:avLst/>
          </a:prstGeom>
          <a:solidFill>
            <a:schemeClr val="accent3"/>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spTree>
    <p:extLst>
      <p:ext uri="{BB962C8B-B14F-4D97-AF65-F5344CB8AC3E}">
        <p14:creationId xmlns:p14="http://schemas.microsoft.com/office/powerpoint/2010/main" val="346984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C_Frequency.R</a:t>
            </a:r>
            <a:r>
              <a:rPr lang="en-US" dirty="0"/>
              <a:t> to visualize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4/8/24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32</a:t>
            </a:fld>
            <a:endParaRPr lang="en-US"/>
          </a:p>
        </p:txBody>
      </p:sp>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2" name="Picture 1">
            <a:extLst>
              <a:ext uri="{FF2B5EF4-FFF2-40B4-BE49-F238E27FC236}">
                <a16:creationId xmlns:a16="http://schemas.microsoft.com/office/drawing/2014/main" id="{BE8248F7-EB5C-1B65-A2EA-DD667A00EC87}"/>
              </a:ext>
            </a:extLst>
          </p:cNvPr>
          <p:cNvPicPr>
            <a:picLocks noChangeAspect="1"/>
          </p:cNvPicPr>
          <p:nvPr/>
        </p:nvPicPr>
        <p:blipFill>
          <a:blip r:embed="rId2"/>
          <a:stretch>
            <a:fillRect/>
          </a:stretch>
        </p:blipFill>
        <p:spPr>
          <a:xfrm>
            <a:off x="94488" y="1190244"/>
            <a:ext cx="8955024" cy="4477512"/>
          </a:xfrm>
          <a:prstGeom prst="rect">
            <a:avLst/>
          </a:prstGeom>
        </p:spPr>
      </p:pic>
    </p:spTree>
    <p:extLst>
      <p:ext uri="{BB962C8B-B14F-4D97-AF65-F5344CB8AC3E}">
        <p14:creationId xmlns:p14="http://schemas.microsoft.com/office/powerpoint/2010/main" val="31200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Let’s look at a term specifically</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4/8/24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33</a:t>
            </a:fld>
            <a:endParaRPr lang="en-US"/>
          </a:p>
        </p:txBody>
      </p:sp>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2" name="Picture 1">
            <a:extLst>
              <a:ext uri="{FF2B5EF4-FFF2-40B4-BE49-F238E27FC236}">
                <a16:creationId xmlns:a16="http://schemas.microsoft.com/office/drawing/2014/main" id="{BE8248F7-EB5C-1B65-A2EA-DD667A00EC87}"/>
              </a:ext>
            </a:extLst>
          </p:cNvPr>
          <p:cNvPicPr>
            <a:picLocks noChangeAspect="1"/>
          </p:cNvPicPr>
          <p:nvPr/>
        </p:nvPicPr>
        <p:blipFill>
          <a:blip r:embed="rId2"/>
          <a:stretch>
            <a:fillRect/>
          </a:stretch>
        </p:blipFill>
        <p:spPr>
          <a:xfrm>
            <a:off x="94488" y="1190244"/>
            <a:ext cx="8955024" cy="4477512"/>
          </a:xfrm>
          <a:prstGeom prst="rect">
            <a:avLst/>
          </a:prstGeom>
        </p:spPr>
      </p:pic>
      <p:sp>
        <p:nvSpPr>
          <p:cNvPr id="4" name="Oval 3">
            <a:extLst>
              <a:ext uri="{FF2B5EF4-FFF2-40B4-BE49-F238E27FC236}">
                <a16:creationId xmlns:a16="http://schemas.microsoft.com/office/drawing/2014/main" id="{4B3A7418-A9C8-F073-649C-5F35C5C16798}"/>
              </a:ext>
            </a:extLst>
          </p:cNvPr>
          <p:cNvSpPr/>
          <p:nvPr/>
        </p:nvSpPr>
        <p:spPr>
          <a:xfrm>
            <a:off x="764286" y="2279904"/>
            <a:ext cx="841248" cy="37795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7885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What’s offline!!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4/8/24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34</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2893100"/>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Inspect word associations</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findAssocs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tweetDTM</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'offline', 0.10)</a:t>
            </a:r>
          </a:p>
          <a:p>
            <a:pPr defTabSz="457200"/>
            <a:endPar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Organize the results</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 = names(associations[[1]]),</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value =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row.names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NULL)</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tweetDF$terms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factor(</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tweetDF$terms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levels=</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tweetDF$terms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ggplot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(y=reorder(</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terms,value</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geom_point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(x=value), data=</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col='#c00c00') +</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theme_gdocs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geom_text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value,label</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colour</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hjust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="inward",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vjust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="inward" )</a:t>
            </a:r>
          </a:p>
        </p:txBody>
      </p:sp>
      <p:sp>
        <p:nvSpPr>
          <p:cNvPr id="11" name="Rectangle 10">
            <a:extLst>
              <a:ext uri="{FF2B5EF4-FFF2-40B4-BE49-F238E27FC236}">
                <a16:creationId xmlns:a16="http://schemas.microsoft.com/office/drawing/2014/main" id="{CA5C07CD-04D0-4BD9-BE39-864FC85CDE83}"/>
              </a:ext>
            </a:extLst>
          </p:cNvPr>
          <p:cNvSpPr/>
          <p:nvPr/>
        </p:nvSpPr>
        <p:spPr>
          <a:xfrm>
            <a:off x="259307" y="5246373"/>
            <a:ext cx="8611737" cy="1138773"/>
          </a:xfrm>
          <a:prstGeom prst="rect">
            <a:avLst/>
          </a:prstGeom>
          <a:solidFill>
            <a:schemeClr val="accent1"/>
          </a:solidFill>
        </p:spPr>
        <p:txBody>
          <a:bodyPr wrap="square">
            <a:spAutoFit/>
          </a:bodyPr>
          <a:lstStyle/>
          <a:p>
            <a:pPr defTabSz="457200"/>
            <a:r>
              <a:rPr lang="en-US" sz="1700" dirty="0">
                <a:solidFill>
                  <a:schemeClr val="bg1"/>
                </a:solidFill>
                <a:latin typeface="+mj-lt"/>
                <a:ea typeface="Arial Unicode MS" panose="020B0604020202020204" pitchFamily="34" charset="-128"/>
              </a:rPr>
              <a:t>Word Association is similar to correlation.  When word A appears, how often does word B?  Unlike correlation, terms can only be positively associated.  This is because there are so many terms that everything would be “negatively correlated (associated).  It is the % of time a word shows up in a document with another word.</a:t>
            </a:r>
          </a:p>
        </p:txBody>
      </p:sp>
      <p:sp>
        <p:nvSpPr>
          <p:cNvPr id="14" name="Footer Placeholder 5">
            <a:extLst>
              <a:ext uri="{FF2B5EF4-FFF2-40B4-BE49-F238E27FC236}">
                <a16:creationId xmlns:a16="http://schemas.microsoft.com/office/drawing/2014/main" id="{A95DED88-4BA5-4A9D-947E-B9F17C1214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795291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4/8/24</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p:txBody>
          <a:bodyPr/>
          <a:lstStyle/>
          <a:p>
            <a:r>
              <a:rPr lang="en-US" dirty="0"/>
              <a:t>Back to </a:t>
            </a:r>
            <a:r>
              <a:rPr lang="en-US" dirty="0" err="1"/>
              <a:t>C_Frequency.R</a:t>
            </a:r>
            <a:endParaRPr lang="en-US" dirty="0"/>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12"/>
          </p:nvPr>
        </p:nvSpPr>
        <p:spPr/>
        <p:txBody>
          <a:bodyPr/>
          <a:lstStyle/>
          <a:p>
            <a:fld id="{37290FF7-652B-4475-AEAB-8B1A5D23AE09}" type="slidenum">
              <a:rPr lang="en-US" smtClean="0"/>
              <a:t>35</a:t>
            </a:fld>
            <a:endParaRPr lang="en-US"/>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250631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offline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4/8/24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36</a:t>
            </a:fld>
            <a:endParaRPr lang="en-US"/>
          </a:p>
        </p:txBody>
      </p:sp>
      <p:sp>
        <p:nvSpPr>
          <p:cNvPr id="15" name="TextBox 14">
            <a:extLst>
              <a:ext uri="{FF2B5EF4-FFF2-40B4-BE49-F238E27FC236}">
                <a16:creationId xmlns:a16="http://schemas.microsoft.com/office/drawing/2014/main" id="{F36488C7-5828-42B9-B9EA-E3E1326F4AA7}"/>
              </a:ext>
            </a:extLst>
          </p:cNvPr>
          <p:cNvSpPr txBox="1"/>
          <p:nvPr/>
        </p:nvSpPr>
        <p:spPr>
          <a:xfrm>
            <a:off x="756528" y="1075911"/>
            <a:ext cx="7630944" cy="338554"/>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Website has the highest word association with “offline”</a:t>
            </a:r>
          </a:p>
        </p:txBody>
      </p:sp>
      <p:sp>
        <p:nvSpPr>
          <p:cNvPr id="17" name="Rectangle 16">
            <a:extLst>
              <a:ext uri="{FF2B5EF4-FFF2-40B4-BE49-F238E27FC236}">
                <a16:creationId xmlns:a16="http://schemas.microsoft.com/office/drawing/2014/main" id="{5249B7D8-BBDD-4156-AA30-4CA94FFF5DCD}"/>
              </a:ext>
            </a:extLst>
          </p:cNvPr>
          <p:cNvSpPr/>
          <p:nvPr/>
        </p:nvSpPr>
        <p:spPr>
          <a:xfrm>
            <a:off x="756528" y="5660466"/>
            <a:ext cx="7630944" cy="646331"/>
          </a:xfrm>
          <a:prstGeom prst="rect">
            <a:avLst/>
          </a:prstGeom>
          <a:solidFill>
            <a:schemeClr val="accent1"/>
          </a:solidFill>
        </p:spPr>
        <p:txBody>
          <a:bodyPr wrap="square">
            <a:spAutoFit/>
          </a:bodyPr>
          <a:lstStyle/>
          <a:p>
            <a:pPr defTabSz="457200"/>
            <a:r>
              <a:rPr lang="en-US" dirty="0">
                <a:solidFill>
                  <a:schemeClr val="bg1"/>
                </a:solidFill>
                <a:ea typeface="Arial Unicode MS" panose="020B0604020202020204" pitchFamily="34" charset="-128"/>
                <a:cs typeface="Arial Unicode MS" panose="020B0604020202020204" pitchFamily="34" charset="-128"/>
              </a:rPr>
              <a:t>"RT @</a:t>
            </a:r>
            <a:r>
              <a:rPr lang="en-US" dirty="0" err="1">
                <a:solidFill>
                  <a:schemeClr val="bg1"/>
                </a:solidFill>
                <a:ea typeface="Arial Unicode MS" panose="020B0604020202020204" pitchFamily="34" charset="-128"/>
                <a:cs typeface="Arial Unicode MS" panose="020B0604020202020204" pitchFamily="34" charset="-128"/>
              </a:rPr>
              <a:t>WatcherGuru</a:t>
            </a:r>
            <a:r>
              <a:rPr lang="en-US" dirty="0">
                <a:solidFill>
                  <a:schemeClr val="bg1"/>
                </a:solidFill>
                <a:ea typeface="Arial Unicode MS" panose="020B0604020202020204" pitchFamily="34" charset="-128"/>
                <a:cs typeface="Arial Unicode MS" panose="020B0604020202020204" pitchFamily="34" charset="-128"/>
              </a:rPr>
              <a:t>: JUST IN: Silicon Valley Bank $SIVB website is offline. https://</a:t>
            </a:r>
            <a:r>
              <a:rPr lang="en-US" dirty="0" err="1">
                <a:solidFill>
                  <a:schemeClr val="bg1"/>
                </a:solidFill>
                <a:ea typeface="Arial Unicode MS" panose="020B0604020202020204" pitchFamily="34" charset="-128"/>
                <a:cs typeface="Arial Unicode MS" panose="020B0604020202020204" pitchFamily="34" charset="-128"/>
              </a:rPr>
              <a:t>t.co</a:t>
            </a:r>
            <a:r>
              <a:rPr lang="en-US" dirty="0">
                <a:solidFill>
                  <a:schemeClr val="bg1"/>
                </a:solidFill>
                <a:ea typeface="Arial Unicode MS" panose="020B0604020202020204" pitchFamily="34" charset="-128"/>
                <a:cs typeface="Arial Unicode MS" panose="020B0604020202020204" pitchFamily="34" charset="-128"/>
              </a:rPr>
              <a:t>/IG15KPWytE"</a:t>
            </a:r>
          </a:p>
        </p:txBody>
      </p:sp>
      <p:pic>
        <p:nvPicPr>
          <p:cNvPr id="18" name="Picture 17">
            <a:extLst>
              <a:ext uri="{FF2B5EF4-FFF2-40B4-BE49-F238E27FC236}">
                <a16:creationId xmlns:a16="http://schemas.microsoft.com/office/drawing/2014/main" id="{8B6AD8B8-BC63-43D5-8544-FDFD5FD2C7D3}"/>
              </a:ext>
            </a:extLst>
          </p:cNvPr>
          <p:cNvPicPr>
            <a:picLocks noChangeAspect="1"/>
          </p:cNvPicPr>
          <p:nvPr/>
        </p:nvPicPr>
        <p:blipFill>
          <a:blip r:embed="rId2"/>
          <a:stretch>
            <a:fillRect/>
          </a:stretch>
        </p:blipFill>
        <p:spPr>
          <a:xfrm>
            <a:off x="223749" y="5962827"/>
            <a:ext cx="404901" cy="329185"/>
          </a:xfrm>
          <a:prstGeom prst="rect">
            <a:avLst/>
          </a:prstGeom>
        </p:spPr>
      </p:pic>
      <p:sp>
        <p:nvSpPr>
          <p:cNvPr id="10" name="Footer Placeholder 5">
            <a:extLst>
              <a:ext uri="{FF2B5EF4-FFF2-40B4-BE49-F238E27FC236}">
                <a16:creationId xmlns:a16="http://schemas.microsoft.com/office/drawing/2014/main" id="{A9B25423-DEB8-4B70-922F-CA4033DBF3A4}"/>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2" name="Picture 1">
            <a:extLst>
              <a:ext uri="{FF2B5EF4-FFF2-40B4-BE49-F238E27FC236}">
                <a16:creationId xmlns:a16="http://schemas.microsoft.com/office/drawing/2014/main" id="{577ECC86-AF0D-38E5-D396-36225A7F4C54}"/>
              </a:ext>
            </a:extLst>
          </p:cNvPr>
          <p:cNvPicPr>
            <a:picLocks noChangeAspect="1"/>
          </p:cNvPicPr>
          <p:nvPr/>
        </p:nvPicPr>
        <p:blipFill>
          <a:blip r:embed="rId3"/>
          <a:stretch>
            <a:fillRect/>
          </a:stretch>
        </p:blipFill>
        <p:spPr>
          <a:xfrm>
            <a:off x="750658" y="1777720"/>
            <a:ext cx="7636814" cy="3818407"/>
          </a:xfrm>
          <a:prstGeom prst="rect">
            <a:avLst/>
          </a:prstGeom>
        </p:spPr>
      </p:pic>
    </p:spTree>
    <p:extLst>
      <p:ext uri="{BB962C8B-B14F-4D97-AF65-F5344CB8AC3E}">
        <p14:creationId xmlns:p14="http://schemas.microsoft.com/office/powerpoint/2010/main" val="3704462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7E2FBA-D0DD-4675-ACD4-63BCFC84858D}"/>
              </a:ext>
            </a:extLst>
          </p:cNvPr>
          <p:cNvSpPr>
            <a:spLocks noGrp="1"/>
          </p:cNvSpPr>
          <p:nvPr>
            <p:ph type="dt" sz="half" idx="10"/>
          </p:nvPr>
        </p:nvSpPr>
        <p:spPr/>
        <p:txBody>
          <a:bodyPr/>
          <a:lstStyle/>
          <a:p>
            <a:fld id="{6700A58B-DD98-43D0-B791-721480A02982}" type="datetime1">
              <a:rPr lang="en-US" smtClean="0"/>
              <a:t>4/8/24</a:t>
            </a:fld>
            <a:endParaRPr lang="en-US"/>
          </a:p>
        </p:txBody>
      </p:sp>
      <p:sp>
        <p:nvSpPr>
          <p:cNvPr id="3" name="Title 2">
            <a:extLst>
              <a:ext uri="{FF2B5EF4-FFF2-40B4-BE49-F238E27FC236}">
                <a16:creationId xmlns:a16="http://schemas.microsoft.com/office/drawing/2014/main" id="{2E37F9D4-17E4-4D65-A2DE-67B548D8F765}"/>
              </a:ext>
            </a:extLst>
          </p:cNvPr>
          <p:cNvSpPr>
            <a:spLocks noGrp="1"/>
          </p:cNvSpPr>
          <p:nvPr>
            <p:ph type="title"/>
          </p:nvPr>
        </p:nvSpPr>
        <p:spPr/>
        <p:txBody>
          <a:bodyPr/>
          <a:lstStyle/>
          <a:p>
            <a:r>
              <a:rPr lang="en-US" dirty="0"/>
              <a:t>Tokenization</a:t>
            </a:r>
          </a:p>
        </p:txBody>
      </p:sp>
      <p:sp>
        <p:nvSpPr>
          <p:cNvPr id="4" name="Slide Number Placeholder 3">
            <a:extLst>
              <a:ext uri="{FF2B5EF4-FFF2-40B4-BE49-F238E27FC236}">
                <a16:creationId xmlns:a16="http://schemas.microsoft.com/office/drawing/2014/main" id="{34864DE8-A4D8-47B3-91CF-AB1FEC917273}"/>
              </a:ext>
            </a:extLst>
          </p:cNvPr>
          <p:cNvSpPr>
            <a:spLocks noGrp="1"/>
          </p:cNvSpPr>
          <p:nvPr>
            <p:ph type="sldNum" sz="quarter" idx="12"/>
          </p:nvPr>
        </p:nvSpPr>
        <p:spPr/>
        <p:txBody>
          <a:bodyPr/>
          <a:lstStyle/>
          <a:p>
            <a:fld id="{37290FF7-652B-4475-AEAB-8B1A5D23AE09}" type="slidenum">
              <a:rPr lang="en-US" smtClean="0"/>
              <a:t>37</a:t>
            </a:fld>
            <a:endParaRPr lang="en-US"/>
          </a:p>
        </p:txBody>
      </p:sp>
      <p:sp>
        <p:nvSpPr>
          <p:cNvPr id="5" name="Footer Placeholder 4">
            <a:extLst>
              <a:ext uri="{FF2B5EF4-FFF2-40B4-BE49-F238E27FC236}">
                <a16:creationId xmlns:a16="http://schemas.microsoft.com/office/drawing/2014/main" id="{293864FD-CF89-4361-BB61-5EE99BAF4537}"/>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6C96FE2F-7E19-48CB-9942-7E78DB569A67}"/>
              </a:ext>
            </a:extLst>
          </p:cNvPr>
          <p:cNvSpPr/>
          <p:nvPr/>
        </p:nvSpPr>
        <p:spPr>
          <a:xfrm>
            <a:off x="269794" y="1230776"/>
            <a:ext cx="8633011" cy="646331"/>
          </a:xfrm>
          <a:prstGeom prst="rect">
            <a:avLst/>
          </a:prstGeom>
          <a:solidFill>
            <a:schemeClr val="bg1">
              <a:lumMod val="85000"/>
            </a:schemeClr>
          </a:solidFill>
        </p:spPr>
        <p:txBody>
          <a:bodyPr wrap="square">
            <a:spAutoFit/>
          </a:bodyPr>
          <a:lstStyle/>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 token maker</a:t>
            </a:r>
          </a:p>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(NLP::</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ngrams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(words(x), 2), paste, collapse = "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use.names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FALSE)</a:t>
            </a:r>
          </a:p>
        </p:txBody>
      </p:sp>
      <p:sp>
        <p:nvSpPr>
          <p:cNvPr id="7" name="TextBox 6">
            <a:extLst>
              <a:ext uri="{FF2B5EF4-FFF2-40B4-BE49-F238E27FC236}">
                <a16:creationId xmlns:a16="http://schemas.microsoft.com/office/drawing/2014/main" id="{4DB05426-19FD-41D8-8B56-3688606F6173}"/>
              </a:ext>
            </a:extLst>
          </p:cNvPr>
          <p:cNvSpPr txBox="1"/>
          <p:nvPr/>
        </p:nvSpPr>
        <p:spPr>
          <a:xfrm>
            <a:off x="414174" y="5474536"/>
            <a:ext cx="2531462" cy="338554"/>
          </a:xfrm>
          <a:prstGeom prst="rect">
            <a:avLst/>
          </a:prstGeom>
          <a:noFill/>
        </p:spPr>
        <p:txBody>
          <a:bodyPr wrap="none" rtlCol="0">
            <a:spAutoFit/>
          </a:bodyPr>
          <a:lstStyle/>
          <a:p>
            <a:pPr defTabSz="457200"/>
            <a:r>
              <a:rPr lang="en-US" sz="16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New Text Mining Concept</a:t>
            </a:r>
          </a:p>
        </p:txBody>
      </p:sp>
      <p:sp>
        <p:nvSpPr>
          <p:cNvPr id="8" name="Rectangle 7">
            <a:extLst>
              <a:ext uri="{FF2B5EF4-FFF2-40B4-BE49-F238E27FC236}">
                <a16:creationId xmlns:a16="http://schemas.microsoft.com/office/drawing/2014/main" id="{ED5E443C-ADE7-4A05-81DF-D09808A8EC19}"/>
              </a:ext>
            </a:extLst>
          </p:cNvPr>
          <p:cNvSpPr/>
          <p:nvPr/>
        </p:nvSpPr>
        <p:spPr>
          <a:xfrm>
            <a:off x="473842" y="5783169"/>
            <a:ext cx="8045792" cy="435879"/>
          </a:xfrm>
          <a:prstGeom prst="rect">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200" u="sng" kern="1200" dirty="0">
                <a:solidFill>
                  <a:prstClr val="white"/>
                </a:solidFill>
                <a:latin typeface="Arial Unicode MS" panose="020B0604020202020204" pitchFamily="34" charset="-128"/>
                <a:cs typeface="Arial Unicode MS" panose="020B0604020202020204" pitchFamily="34" charset="-128"/>
              </a:rPr>
              <a:t>Tokenization</a:t>
            </a:r>
            <a:r>
              <a:rPr lang="en-US" sz="1200" kern="1200" dirty="0">
                <a:solidFill>
                  <a:prstClr val="white"/>
                </a:solidFill>
                <a:latin typeface="Arial Unicode MS" panose="020B0604020202020204" pitchFamily="34" charset="-128"/>
                <a:cs typeface="Arial Unicode MS" panose="020B0604020202020204" pitchFamily="34" charset="-128"/>
              </a:rPr>
              <a:t>- So far we have created single word n-grams.  We can create multi word “tokens” like bigrams, or trigrams with this line function.  It is applied when making the term document matrix.  </a:t>
            </a:r>
          </a:p>
        </p:txBody>
      </p:sp>
      <p:sp>
        <p:nvSpPr>
          <p:cNvPr id="9" name="Rectangle 8">
            <a:extLst>
              <a:ext uri="{FF2B5EF4-FFF2-40B4-BE49-F238E27FC236}">
                <a16:creationId xmlns:a16="http://schemas.microsoft.com/office/drawing/2014/main" id="{2527D424-4DA2-4B6A-970C-CF74FF337084}"/>
              </a:ext>
            </a:extLst>
          </p:cNvPr>
          <p:cNvSpPr/>
          <p:nvPr/>
        </p:nvSpPr>
        <p:spPr>
          <a:xfrm>
            <a:off x="269793" y="2079351"/>
            <a:ext cx="7796033" cy="461665"/>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tweetTDM</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DocumentTermMatrix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control=list(tokenize=</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a:extLst>
              <a:ext uri="{FF2B5EF4-FFF2-40B4-BE49-F238E27FC236}">
                <a16:creationId xmlns:a16="http://schemas.microsoft.com/office/drawing/2014/main" id="{697357CF-E420-427A-9066-455FA0742187}"/>
              </a:ext>
            </a:extLst>
          </p:cNvPr>
          <p:cNvSpPr txBox="1"/>
          <p:nvPr/>
        </p:nvSpPr>
        <p:spPr>
          <a:xfrm>
            <a:off x="2529149" y="2641499"/>
            <a:ext cx="4352474" cy="369332"/>
          </a:xfrm>
          <a:prstGeom prst="rect">
            <a:avLst/>
          </a:prstGeom>
          <a:noFill/>
        </p:spPr>
        <p:txBody>
          <a:bodyPr wrap="none" rtlCol="0">
            <a:spAutoFit/>
          </a:bodyPr>
          <a:lstStyle/>
          <a:p>
            <a:pPr defTabSz="457200"/>
            <a:r>
              <a:rPr lang="en-US" sz="1800" b="1"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Mining is so fun. So do Text Mining!</a:t>
            </a:r>
          </a:p>
        </p:txBody>
      </p:sp>
      <p:pic>
        <p:nvPicPr>
          <p:cNvPr id="11" name="Picture 10">
            <a:extLst>
              <a:ext uri="{FF2B5EF4-FFF2-40B4-BE49-F238E27FC236}">
                <a16:creationId xmlns:a16="http://schemas.microsoft.com/office/drawing/2014/main" id="{352C3F10-AE75-4FEA-BD93-24F01EF1F0F8}"/>
              </a:ext>
            </a:extLst>
          </p:cNvPr>
          <p:cNvPicPr>
            <a:picLocks noChangeAspect="1"/>
          </p:cNvPicPr>
          <p:nvPr/>
        </p:nvPicPr>
        <p:blipFill>
          <a:blip r:embed="rId2"/>
          <a:stretch>
            <a:fillRect/>
          </a:stretch>
        </p:blipFill>
        <p:spPr>
          <a:xfrm>
            <a:off x="2772221" y="3614358"/>
            <a:ext cx="1568450" cy="1085850"/>
          </a:xfrm>
          <a:prstGeom prst="rect">
            <a:avLst/>
          </a:prstGeom>
        </p:spPr>
      </p:pic>
      <p:sp>
        <p:nvSpPr>
          <p:cNvPr id="12" name="TextBox 11">
            <a:extLst>
              <a:ext uri="{FF2B5EF4-FFF2-40B4-BE49-F238E27FC236}">
                <a16:creationId xmlns:a16="http://schemas.microsoft.com/office/drawing/2014/main" id="{B99349F3-A8F2-4D17-B849-7F8115A13DC7}"/>
              </a:ext>
            </a:extLst>
          </p:cNvPr>
          <p:cNvSpPr txBox="1"/>
          <p:nvPr/>
        </p:nvSpPr>
        <p:spPr>
          <a:xfrm>
            <a:off x="2731277" y="4923003"/>
            <a:ext cx="1890261" cy="276999"/>
          </a:xfrm>
          <a:prstGeom prst="rect">
            <a:avLst/>
          </a:prstGeom>
          <a:noFill/>
        </p:spPr>
        <p:txBody>
          <a:bodyPr wrap="none" rtlCol="0">
            <a:spAutoFit/>
          </a:bodyPr>
          <a:lstStyle/>
          <a:p>
            <a:pPr defTabSz="457200"/>
            <a:r>
              <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*with common </a:t>
            </a:r>
            <a:r>
              <a:rPr lang="en-US" sz="1200" i="1"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3" name="Picture 12">
            <a:extLst>
              <a:ext uri="{FF2B5EF4-FFF2-40B4-BE49-F238E27FC236}">
                <a16:creationId xmlns:a16="http://schemas.microsoft.com/office/drawing/2014/main" id="{578A2A16-CCBE-454A-AF89-90B40E9371F7}"/>
              </a:ext>
            </a:extLst>
          </p:cNvPr>
          <p:cNvPicPr>
            <a:picLocks noChangeAspect="1"/>
          </p:cNvPicPr>
          <p:nvPr/>
        </p:nvPicPr>
        <p:blipFill>
          <a:blip r:embed="rId3"/>
          <a:stretch>
            <a:fillRect/>
          </a:stretch>
        </p:blipFill>
        <p:spPr>
          <a:xfrm>
            <a:off x="4672827" y="3340735"/>
            <a:ext cx="1683552" cy="1623852"/>
          </a:xfrm>
          <a:prstGeom prst="rect">
            <a:avLst/>
          </a:prstGeom>
        </p:spPr>
      </p:pic>
      <p:sp>
        <p:nvSpPr>
          <p:cNvPr id="14" name="Rectangle 13">
            <a:extLst>
              <a:ext uri="{FF2B5EF4-FFF2-40B4-BE49-F238E27FC236}">
                <a16:creationId xmlns:a16="http://schemas.microsoft.com/office/drawing/2014/main" id="{63CDC29A-E7BB-4311-BE75-E1D840806EEA}"/>
              </a:ext>
            </a:extLst>
          </p:cNvPr>
          <p:cNvSpPr/>
          <p:nvPr/>
        </p:nvSpPr>
        <p:spPr>
          <a:xfrm>
            <a:off x="4565469" y="3340735"/>
            <a:ext cx="1862350" cy="163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5" name="Rectangle 14">
            <a:extLst>
              <a:ext uri="{FF2B5EF4-FFF2-40B4-BE49-F238E27FC236}">
                <a16:creationId xmlns:a16="http://schemas.microsoft.com/office/drawing/2014/main" id="{E4C01434-1F65-4A92-A968-1FFF6DFDCEDC}"/>
              </a:ext>
            </a:extLst>
          </p:cNvPr>
          <p:cNvSpPr/>
          <p:nvPr/>
        </p:nvSpPr>
        <p:spPr>
          <a:xfrm>
            <a:off x="2547386" y="3340735"/>
            <a:ext cx="1862350" cy="163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6" name="TextBox 15">
            <a:extLst>
              <a:ext uri="{FF2B5EF4-FFF2-40B4-BE49-F238E27FC236}">
                <a16:creationId xmlns:a16="http://schemas.microsoft.com/office/drawing/2014/main" id="{C0ABE6A4-0AA9-4C9B-8B14-98C02BB9FCC8}"/>
              </a:ext>
            </a:extLst>
          </p:cNvPr>
          <p:cNvSpPr txBox="1"/>
          <p:nvPr/>
        </p:nvSpPr>
        <p:spPr>
          <a:xfrm>
            <a:off x="3056709" y="3014265"/>
            <a:ext cx="1056700"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Unigram</a:t>
            </a:r>
          </a:p>
        </p:txBody>
      </p:sp>
      <p:sp>
        <p:nvSpPr>
          <p:cNvPr id="17" name="TextBox 16">
            <a:extLst>
              <a:ext uri="{FF2B5EF4-FFF2-40B4-BE49-F238E27FC236}">
                <a16:creationId xmlns:a16="http://schemas.microsoft.com/office/drawing/2014/main" id="{02CF57B9-5A02-4E5E-A8BA-B1263254C023}"/>
              </a:ext>
            </a:extLst>
          </p:cNvPr>
          <p:cNvSpPr txBox="1"/>
          <p:nvPr/>
        </p:nvSpPr>
        <p:spPr>
          <a:xfrm>
            <a:off x="5007039" y="3014265"/>
            <a:ext cx="915635"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Bigram</a:t>
            </a:r>
          </a:p>
        </p:txBody>
      </p:sp>
    </p:spTree>
    <p:extLst>
      <p:ext uri="{BB962C8B-B14F-4D97-AF65-F5344CB8AC3E}">
        <p14:creationId xmlns:p14="http://schemas.microsoft.com/office/powerpoint/2010/main" val="21220551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4978BE-23D5-4BA1-A43D-364700086C01}"/>
              </a:ext>
            </a:extLst>
          </p:cNvPr>
          <p:cNvSpPr>
            <a:spLocks noGrp="1"/>
          </p:cNvSpPr>
          <p:nvPr>
            <p:ph type="dt" sz="half" idx="10"/>
          </p:nvPr>
        </p:nvSpPr>
        <p:spPr/>
        <p:txBody>
          <a:bodyPr/>
          <a:lstStyle/>
          <a:p>
            <a:fld id="{6700A58B-DD98-43D0-B791-721480A02982}" type="datetime1">
              <a:rPr lang="en-US" smtClean="0"/>
              <a:t>4/8/24</a:t>
            </a:fld>
            <a:endParaRPr lang="en-US"/>
          </a:p>
        </p:txBody>
      </p:sp>
      <p:sp>
        <p:nvSpPr>
          <p:cNvPr id="3" name="Title 2">
            <a:extLst>
              <a:ext uri="{FF2B5EF4-FFF2-40B4-BE49-F238E27FC236}">
                <a16:creationId xmlns:a16="http://schemas.microsoft.com/office/drawing/2014/main" id="{C8441BF7-11F5-4B14-8AED-7F330B7F2485}"/>
              </a:ext>
            </a:extLst>
          </p:cNvPr>
          <p:cNvSpPr>
            <a:spLocks noGrp="1"/>
          </p:cNvSpPr>
          <p:nvPr>
            <p:ph type="title"/>
          </p:nvPr>
        </p:nvSpPr>
        <p:spPr/>
        <p:txBody>
          <a:bodyPr/>
          <a:lstStyle/>
          <a:p>
            <a:r>
              <a:rPr lang="en-US" dirty="0"/>
              <a:t>What is a word cloud?</a:t>
            </a:r>
          </a:p>
        </p:txBody>
      </p:sp>
      <p:sp>
        <p:nvSpPr>
          <p:cNvPr id="4" name="Slide Number Placeholder 3">
            <a:extLst>
              <a:ext uri="{FF2B5EF4-FFF2-40B4-BE49-F238E27FC236}">
                <a16:creationId xmlns:a16="http://schemas.microsoft.com/office/drawing/2014/main" id="{9CAA0B06-8B44-454D-88D8-15D8A5C524FA}"/>
              </a:ext>
            </a:extLst>
          </p:cNvPr>
          <p:cNvSpPr>
            <a:spLocks noGrp="1"/>
          </p:cNvSpPr>
          <p:nvPr>
            <p:ph type="sldNum" sz="quarter" idx="12"/>
          </p:nvPr>
        </p:nvSpPr>
        <p:spPr/>
        <p:txBody>
          <a:bodyPr/>
          <a:lstStyle/>
          <a:p>
            <a:fld id="{37290FF7-652B-4475-AEAB-8B1A5D23AE09}" type="slidenum">
              <a:rPr lang="en-US" smtClean="0"/>
              <a:t>38</a:t>
            </a:fld>
            <a:endParaRPr lang="en-US"/>
          </a:p>
        </p:txBody>
      </p:sp>
      <p:sp>
        <p:nvSpPr>
          <p:cNvPr id="6" name="Rectangle 5">
            <a:extLst>
              <a:ext uri="{FF2B5EF4-FFF2-40B4-BE49-F238E27FC236}">
                <a16:creationId xmlns:a16="http://schemas.microsoft.com/office/drawing/2014/main" id="{7368456A-6C67-4DE4-B96F-C8389FD81530}"/>
              </a:ext>
            </a:extLst>
          </p:cNvPr>
          <p:cNvSpPr/>
          <p:nvPr/>
        </p:nvSpPr>
        <p:spPr>
          <a:xfrm>
            <a:off x="473842" y="5783169"/>
            <a:ext cx="8045792" cy="43587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kern="1200" dirty="0">
                <a:solidFill>
                  <a:prstClr val="white"/>
                </a:solidFill>
                <a:latin typeface="Arial Unicode MS" panose="020B0604020202020204" pitchFamily="34" charset="-128"/>
                <a:cs typeface="Arial Unicode MS" panose="020B0604020202020204" pitchFamily="34" charset="-128"/>
              </a:rPr>
              <a:t>A word cloud is a visualization of term (token) frequencies.   </a:t>
            </a:r>
          </a:p>
        </p:txBody>
      </p:sp>
      <p:sp>
        <p:nvSpPr>
          <p:cNvPr id="7" name="Rectangle 6">
            <a:extLst>
              <a:ext uri="{FF2B5EF4-FFF2-40B4-BE49-F238E27FC236}">
                <a16:creationId xmlns:a16="http://schemas.microsoft.com/office/drawing/2014/main" id="{29D76ADB-2695-4833-AFAF-F2BF638920FF}"/>
              </a:ext>
            </a:extLst>
          </p:cNvPr>
          <p:cNvSpPr/>
          <p:nvPr/>
        </p:nvSpPr>
        <p:spPr>
          <a:xfrm>
            <a:off x="937116" y="1534655"/>
            <a:ext cx="6322715" cy="1169551"/>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Get Row Sums</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tweetTDMmVec</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sort(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colSums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tweetTDMm</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decreasing = TRUE)</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wordFreqDF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tweetTDMmVec</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tweetTDMmVec</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row.names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NULL)</a:t>
            </a:r>
          </a:p>
        </p:txBody>
      </p:sp>
      <p:sp>
        <p:nvSpPr>
          <p:cNvPr id="13" name="TextBox 12">
            <a:extLst>
              <a:ext uri="{FF2B5EF4-FFF2-40B4-BE49-F238E27FC236}">
                <a16:creationId xmlns:a16="http://schemas.microsoft.com/office/drawing/2014/main" id="{FDBD2D2B-2056-43E2-9E61-5048EF020F0F}"/>
              </a:ext>
            </a:extLst>
          </p:cNvPr>
          <p:cNvSpPr txBox="1"/>
          <p:nvPr/>
        </p:nvSpPr>
        <p:spPr>
          <a:xfrm>
            <a:off x="142414" y="1190470"/>
            <a:ext cx="8699716" cy="276999"/>
          </a:xfrm>
          <a:prstGeom prst="rect">
            <a:avLst/>
          </a:prstGeom>
          <a:solidFill>
            <a:schemeClr val="accent2"/>
          </a:solidFill>
        </p:spPr>
        <p:txBody>
          <a:bodyPr wrap="square" rtlCol="0">
            <a:spAutoFit/>
          </a:bodyPr>
          <a:lstStyle/>
          <a:p>
            <a:pPr defTabSz="457200"/>
            <a:r>
              <a:rPr lang="en-US" sz="1200" kern="12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To make a word cloud we follow the previous steps and create a data frame with the word and the frequency.</a:t>
            </a:r>
          </a:p>
        </p:txBody>
      </p:sp>
      <p:sp>
        <p:nvSpPr>
          <p:cNvPr id="14" name="Footer Placeholder 5">
            <a:extLst>
              <a:ext uri="{FF2B5EF4-FFF2-40B4-BE49-F238E27FC236}">
                <a16:creationId xmlns:a16="http://schemas.microsoft.com/office/drawing/2014/main" id="{B57CEF71-261B-4378-A3BE-1661C97A66D8}"/>
              </a:ext>
            </a:extLst>
          </p:cNvPr>
          <p:cNvSpPr>
            <a:spLocks noGrp="1"/>
          </p:cNvSpPr>
          <p:nvPr>
            <p:ph type="ftr" sz="quarter" idx="3"/>
          </p:nvPr>
        </p:nvSpPr>
        <p:spPr>
          <a:xfrm>
            <a:off x="3028950" y="6356351"/>
            <a:ext cx="3086100" cy="365125"/>
          </a:xfrm>
        </p:spPr>
        <p:txBody>
          <a:bodyPr/>
          <a:lstStyle/>
          <a:p>
            <a:r>
              <a:rPr lang="en-US" dirty="0"/>
              <a:t>Kwartler </a:t>
            </a:r>
          </a:p>
        </p:txBody>
      </p:sp>
      <p:sp>
        <p:nvSpPr>
          <p:cNvPr id="5" name="Isosceles Triangle 12">
            <a:extLst>
              <a:ext uri="{FF2B5EF4-FFF2-40B4-BE49-F238E27FC236}">
                <a16:creationId xmlns:a16="http://schemas.microsoft.com/office/drawing/2014/main" id="{65DE5428-0CD3-E141-DE97-A91B78268A9A}"/>
              </a:ext>
            </a:extLst>
          </p:cNvPr>
          <p:cNvSpPr/>
          <p:nvPr/>
        </p:nvSpPr>
        <p:spPr>
          <a:xfrm rot="5400000">
            <a:off x="4382414" y="4040202"/>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5" name="Table 14">
            <a:extLst>
              <a:ext uri="{FF2B5EF4-FFF2-40B4-BE49-F238E27FC236}">
                <a16:creationId xmlns:a16="http://schemas.microsoft.com/office/drawing/2014/main" id="{DCB47676-FEAD-4D44-A9D7-EA45CAC7EDD3}"/>
              </a:ext>
            </a:extLst>
          </p:cNvPr>
          <p:cNvGraphicFramePr>
            <a:graphicFrameLocks noGrp="1"/>
          </p:cNvGraphicFramePr>
          <p:nvPr>
            <p:extLst>
              <p:ext uri="{D42A27DB-BD31-4B8C-83A1-F6EECF244321}">
                <p14:modId xmlns:p14="http://schemas.microsoft.com/office/powerpoint/2010/main" val="2444901846"/>
              </p:ext>
            </p:extLst>
          </p:nvPr>
        </p:nvGraphicFramePr>
        <p:xfrm>
          <a:off x="5962071" y="333202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AE2241A1-4FA8-AC2F-B9E2-74D09E493606}"/>
              </a:ext>
            </a:extLst>
          </p:cNvPr>
          <p:cNvSpPr/>
          <p:nvPr/>
        </p:nvSpPr>
        <p:spPr>
          <a:xfrm>
            <a:off x="5962071" y="296626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7" name="Table 16">
            <a:extLst>
              <a:ext uri="{FF2B5EF4-FFF2-40B4-BE49-F238E27FC236}">
                <a16:creationId xmlns:a16="http://schemas.microsoft.com/office/drawing/2014/main" id="{6C9591A4-544B-7B1D-557F-B807430E3BF3}"/>
              </a:ext>
            </a:extLst>
          </p:cNvPr>
          <p:cNvGraphicFramePr>
            <a:graphicFrameLocks noGrp="1"/>
          </p:cNvGraphicFramePr>
          <p:nvPr>
            <p:extLst>
              <p:ext uri="{D42A27DB-BD31-4B8C-83A1-F6EECF244321}">
                <p14:modId xmlns:p14="http://schemas.microsoft.com/office/powerpoint/2010/main" val="2734028798"/>
              </p:ext>
            </p:extLst>
          </p:nvPr>
        </p:nvGraphicFramePr>
        <p:xfrm>
          <a:off x="628650" y="3332029"/>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7663C149-93B8-7BD8-80B1-B7513F78E2E4}"/>
              </a:ext>
            </a:extLst>
          </p:cNvPr>
          <p:cNvSpPr/>
          <p:nvPr/>
        </p:nvSpPr>
        <p:spPr>
          <a:xfrm>
            <a:off x="628650" y="2951798"/>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Tree>
    <p:extLst>
      <p:ext uri="{BB962C8B-B14F-4D97-AF65-F5344CB8AC3E}">
        <p14:creationId xmlns:p14="http://schemas.microsoft.com/office/powerpoint/2010/main" val="4225669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9939A7-2FA7-49A3-B18F-8D2DF6D6DEB0}"/>
              </a:ext>
            </a:extLst>
          </p:cNvPr>
          <p:cNvSpPr>
            <a:spLocks noGrp="1"/>
          </p:cNvSpPr>
          <p:nvPr>
            <p:ph type="dt" sz="half" idx="10"/>
          </p:nvPr>
        </p:nvSpPr>
        <p:spPr/>
        <p:txBody>
          <a:bodyPr/>
          <a:lstStyle/>
          <a:p>
            <a:fld id="{6700A58B-DD98-43D0-B791-721480A02982}" type="datetime1">
              <a:rPr lang="en-US" smtClean="0"/>
              <a:t>4/8/24</a:t>
            </a:fld>
            <a:endParaRPr lang="en-US"/>
          </a:p>
        </p:txBody>
      </p:sp>
      <p:sp>
        <p:nvSpPr>
          <p:cNvPr id="3" name="Title 2">
            <a:extLst>
              <a:ext uri="{FF2B5EF4-FFF2-40B4-BE49-F238E27FC236}">
                <a16:creationId xmlns:a16="http://schemas.microsoft.com/office/drawing/2014/main" id="{5868C653-D222-4150-83FA-9E4F85005DFB}"/>
              </a:ext>
            </a:extLst>
          </p:cNvPr>
          <p:cNvSpPr>
            <a:spLocks noGrp="1"/>
          </p:cNvSpPr>
          <p:nvPr>
            <p:ph type="title"/>
          </p:nvPr>
        </p:nvSpPr>
        <p:spPr/>
        <p:txBody>
          <a:bodyPr/>
          <a:lstStyle/>
          <a:p>
            <a:r>
              <a:rPr lang="en-US" dirty="0"/>
              <a:t>Selecting a color for your word cloud.</a:t>
            </a:r>
          </a:p>
        </p:txBody>
      </p:sp>
      <p:sp>
        <p:nvSpPr>
          <p:cNvPr id="4" name="Slide Number Placeholder 3">
            <a:extLst>
              <a:ext uri="{FF2B5EF4-FFF2-40B4-BE49-F238E27FC236}">
                <a16:creationId xmlns:a16="http://schemas.microsoft.com/office/drawing/2014/main" id="{568DFDC5-7F02-4E6F-BAA8-81EAD313D46D}"/>
              </a:ext>
            </a:extLst>
          </p:cNvPr>
          <p:cNvSpPr>
            <a:spLocks noGrp="1"/>
          </p:cNvSpPr>
          <p:nvPr>
            <p:ph type="sldNum" sz="quarter" idx="12"/>
          </p:nvPr>
        </p:nvSpPr>
        <p:spPr/>
        <p:txBody>
          <a:bodyPr/>
          <a:lstStyle/>
          <a:p>
            <a:fld id="{37290FF7-652B-4475-AEAB-8B1A5D23AE09}" type="slidenum">
              <a:rPr lang="en-US" smtClean="0"/>
              <a:t>39</a:t>
            </a:fld>
            <a:endParaRPr lang="en-US"/>
          </a:p>
        </p:txBody>
      </p:sp>
      <p:sp>
        <p:nvSpPr>
          <p:cNvPr id="6" name="TextBox 5">
            <a:extLst>
              <a:ext uri="{FF2B5EF4-FFF2-40B4-BE49-F238E27FC236}">
                <a16:creationId xmlns:a16="http://schemas.microsoft.com/office/drawing/2014/main" id="{C8EA1552-AD51-4287-83E5-B474002B89F8}"/>
              </a:ext>
            </a:extLst>
          </p:cNvPr>
          <p:cNvSpPr txBox="1"/>
          <p:nvPr/>
        </p:nvSpPr>
        <p:spPr>
          <a:xfrm>
            <a:off x="546386" y="1408714"/>
            <a:ext cx="6366478" cy="1754326"/>
          </a:xfrm>
          <a:prstGeom prst="rect">
            <a:avLst/>
          </a:prstGeom>
          <a:solidFill>
            <a:schemeClr val="bg1">
              <a:lumMod val="85000"/>
            </a:schemeClr>
          </a:solidFill>
        </p:spPr>
        <p:txBody>
          <a:bodyPr wrap="square" rtlCol="0">
            <a:spAutoFit/>
          </a:bodyPr>
          <a:lstStyle/>
          <a:p>
            <a:r>
              <a:rPr lang="en-US" dirty="0">
                <a:latin typeface="Consolas" panose="020B0609020204030204" pitchFamily="49" charset="0"/>
                <a:cs typeface="Consolas" panose="020B0609020204030204" pitchFamily="49" charset="0"/>
              </a:rPr>
              <a:t># Review all </a:t>
            </a:r>
            <a:r>
              <a:rPr lang="en-US" dirty="0" err="1">
                <a:latin typeface="Consolas" panose="020B0609020204030204" pitchFamily="49" charset="0"/>
                <a:cs typeface="Consolas" panose="020B0609020204030204" pitchFamily="49" charset="0"/>
              </a:rPr>
              <a:t>Pallettes</a:t>
            </a:r>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display.brewer.all</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Choose a color &amp; drop light ones</a:t>
            </a:r>
          </a:p>
          <a:p>
            <a:r>
              <a:rPr lang="en-US" dirty="0">
                <a:latin typeface="Consolas" panose="020B0609020204030204" pitchFamily="49" charset="0"/>
                <a:cs typeface="Consolas" panose="020B0609020204030204" pitchFamily="49" charset="0"/>
              </a:rPr>
              <a:t>pal &lt;- </a:t>
            </a:r>
            <a:r>
              <a:rPr lang="en-US" dirty="0" err="1">
                <a:latin typeface="Consolas" panose="020B0609020204030204" pitchFamily="49" charset="0"/>
                <a:cs typeface="Consolas" panose="020B0609020204030204" pitchFamily="49" charset="0"/>
              </a:rPr>
              <a:t>brewer.pal</a:t>
            </a:r>
            <a:r>
              <a:rPr lang="en-US" dirty="0">
                <a:latin typeface="Consolas" panose="020B0609020204030204" pitchFamily="49" charset="0"/>
                <a:cs typeface="Consolas" panose="020B0609020204030204" pitchFamily="49" charset="0"/>
              </a:rPr>
              <a:t>(8, "Blues")</a:t>
            </a:r>
          </a:p>
          <a:p>
            <a:r>
              <a:rPr lang="en-US" dirty="0">
                <a:latin typeface="Consolas" panose="020B0609020204030204" pitchFamily="49" charset="0"/>
                <a:cs typeface="Consolas" panose="020B0609020204030204" pitchFamily="49" charset="0"/>
              </a:rPr>
              <a:t>pal &lt;- pal[-(1:2)]</a:t>
            </a:r>
          </a:p>
        </p:txBody>
      </p:sp>
      <p:pic>
        <p:nvPicPr>
          <p:cNvPr id="7" name="Picture 6" descr="Screen Shot 2015-05-28 at 7.25.09 PM.png">
            <a:extLst>
              <a:ext uri="{FF2B5EF4-FFF2-40B4-BE49-F238E27FC236}">
                <a16:creationId xmlns:a16="http://schemas.microsoft.com/office/drawing/2014/main" id="{52DB3460-B2F3-4D1D-B3EF-20DB130BE3BD}"/>
              </a:ext>
            </a:extLst>
          </p:cNvPr>
          <p:cNvPicPr>
            <a:picLocks noChangeAspect="1"/>
          </p:cNvPicPr>
          <p:nvPr/>
        </p:nvPicPr>
        <p:blipFill rotWithShape="1">
          <a:blip r:embed="rId2">
            <a:extLst>
              <a:ext uri="{28A0092B-C50C-407E-A947-70E740481C1C}">
                <a14:useLocalDpi xmlns:a14="http://schemas.microsoft.com/office/drawing/2010/main" val="0"/>
              </a:ext>
            </a:extLst>
          </a:blip>
          <a:srcRect b="50542"/>
          <a:stretch/>
        </p:blipFill>
        <p:spPr>
          <a:xfrm>
            <a:off x="657990" y="3296533"/>
            <a:ext cx="8225194" cy="2552132"/>
          </a:xfrm>
          <a:prstGeom prst="rect">
            <a:avLst/>
          </a:prstGeom>
        </p:spPr>
      </p:pic>
      <p:sp>
        <p:nvSpPr>
          <p:cNvPr id="8" name="Oval 7">
            <a:extLst>
              <a:ext uri="{FF2B5EF4-FFF2-40B4-BE49-F238E27FC236}">
                <a16:creationId xmlns:a16="http://schemas.microsoft.com/office/drawing/2014/main" id="{8DAEB549-19AD-4D41-A451-1F428731C5C3}"/>
              </a:ext>
            </a:extLst>
          </p:cNvPr>
          <p:cNvSpPr/>
          <p:nvPr/>
        </p:nvSpPr>
        <p:spPr>
          <a:xfrm>
            <a:off x="3224746" y="2549489"/>
            <a:ext cx="908380" cy="244220"/>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cxnSp>
        <p:nvCxnSpPr>
          <p:cNvPr id="9" name="Straight Arrow Connector 8">
            <a:extLst>
              <a:ext uri="{FF2B5EF4-FFF2-40B4-BE49-F238E27FC236}">
                <a16:creationId xmlns:a16="http://schemas.microsoft.com/office/drawing/2014/main" id="{06EECC25-5CD5-4375-B1CD-1AF48ED88344}"/>
              </a:ext>
            </a:extLst>
          </p:cNvPr>
          <p:cNvCxnSpPr>
            <a:cxnSpLocks/>
          </p:cNvCxnSpPr>
          <p:nvPr/>
        </p:nvCxnSpPr>
        <p:spPr>
          <a:xfrm flipH="1">
            <a:off x="1065779" y="2788847"/>
            <a:ext cx="2628397" cy="2920291"/>
          </a:xfrm>
          <a:prstGeom prst="straightConnector1">
            <a:avLst/>
          </a:prstGeom>
          <a:ln>
            <a:solidFill>
              <a:srgbClr val="BA2D27"/>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Footer Placeholder 5">
            <a:extLst>
              <a:ext uri="{FF2B5EF4-FFF2-40B4-BE49-F238E27FC236}">
                <a16:creationId xmlns:a16="http://schemas.microsoft.com/office/drawing/2014/main" id="{2978B7F1-8442-431A-BBF2-0AADEA6B46F9}"/>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2922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4/8/24</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4</a:t>
            </a:fld>
            <a:endParaRPr lang="en-US"/>
          </a:p>
        </p:txBody>
      </p:sp>
      <p:sp>
        <p:nvSpPr>
          <p:cNvPr id="6" name="Title 5"/>
          <p:cNvSpPr>
            <a:spLocks noGrp="1"/>
          </p:cNvSpPr>
          <p:nvPr>
            <p:ph type="title"/>
          </p:nvPr>
        </p:nvSpPr>
        <p:spPr/>
        <p:txBody>
          <a:bodyPr/>
          <a:lstStyle/>
          <a:p>
            <a:r>
              <a:rPr lang="en-US" dirty="0"/>
              <a:t>What is Text Mining?</a:t>
            </a:r>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
        <p:nvSpPr>
          <p:cNvPr id="10" name="Footer Placeholder 5">
            <a:extLst>
              <a:ext uri="{FF2B5EF4-FFF2-40B4-BE49-F238E27FC236}">
                <a16:creationId xmlns:a16="http://schemas.microsoft.com/office/drawing/2014/main" id="{D4420DF6-8293-41CB-8CCD-5A792B91096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054906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Let’s Practice!</a:t>
            </a:r>
          </a:p>
        </p:txBody>
      </p:sp>
      <p:sp>
        <p:nvSpPr>
          <p:cNvPr id="3" name="Title 1">
            <a:extLst>
              <a:ext uri="{FF2B5EF4-FFF2-40B4-BE49-F238E27FC236}">
                <a16:creationId xmlns:a16="http://schemas.microsoft.com/office/drawing/2014/main" id="{E8480011-97CA-4140-B847-37A78687DD1B}"/>
              </a:ext>
            </a:extLst>
          </p:cNvPr>
          <p:cNvSpPr txBox="1">
            <a:spLocks/>
          </p:cNvSpPr>
          <p:nvPr/>
        </p:nvSpPr>
        <p:spPr>
          <a:xfrm>
            <a:off x="628650" y="1725003"/>
            <a:ext cx="7886700" cy="591477"/>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t>D_Bigram_Wordcloud.R</a:t>
            </a:r>
            <a:endParaRPr lang="en-US" dirty="0"/>
          </a:p>
        </p:txBody>
      </p:sp>
      <p:sp>
        <p:nvSpPr>
          <p:cNvPr id="4" name="Footer Placeholder 5">
            <a:extLst>
              <a:ext uri="{FF2B5EF4-FFF2-40B4-BE49-F238E27FC236}">
                <a16:creationId xmlns:a16="http://schemas.microsoft.com/office/drawing/2014/main" id="{457D1E38-3730-47A2-A41E-4A4C20804329}"/>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321328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rial Unicode MS" panose="020B0604020202020204" pitchFamily="34" charset="-128"/>
                <a:cs typeface="Arial Unicode MS" panose="020B0604020202020204" pitchFamily="34" charset="-128"/>
              </a:rPr>
              <a:t>Types of </a:t>
            </a:r>
            <a:r>
              <a:rPr lang="en-US" sz="2000" b="1" dirty="0" err="1">
                <a:solidFill>
                  <a:srgbClr val="13705B"/>
                </a:solidFill>
                <a:latin typeface="Arial Unicode MS" panose="020B0604020202020204" pitchFamily="34" charset="-128"/>
                <a:cs typeface="Arial Unicode MS" panose="020B0604020202020204" pitchFamily="34" charset="-128"/>
              </a:rPr>
              <a:t>Wordclouds</a:t>
            </a:r>
            <a:endParaRPr lang="en-US" sz="2000" b="1" dirty="0">
              <a:solidFill>
                <a:srgbClr val="13705B"/>
              </a:solidFill>
              <a:latin typeface="Arial Unicode MS" panose="020B0604020202020204" pitchFamily="34" charset="-128"/>
              <a:cs typeface="Arial Unicode MS" panose="020B0604020202020204" pitchFamily="34" charset="-128"/>
            </a:endParaRPr>
          </a:p>
        </p:txBody>
      </p:sp>
      <p:grpSp>
        <p:nvGrpSpPr>
          <p:cNvPr id="2" name="Group 1"/>
          <p:cNvGrpSpPr/>
          <p:nvPr/>
        </p:nvGrpSpPr>
        <p:grpSpPr>
          <a:xfrm>
            <a:off x="4063632" y="1073488"/>
            <a:ext cx="4839173" cy="4894072"/>
            <a:chOff x="4063632" y="447850"/>
            <a:chExt cx="4839173" cy="4894072"/>
          </a:xfrm>
        </p:grpSpPr>
        <p:sp>
          <p:nvSpPr>
            <p:cNvPr id="42" name="Oval 41"/>
            <p:cNvSpPr/>
            <p:nvPr/>
          </p:nvSpPr>
          <p:spPr>
            <a:xfrm>
              <a:off x="4063632" y="159051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43" name="Oval 42"/>
            <p:cNvSpPr/>
            <p:nvPr/>
          </p:nvSpPr>
          <p:spPr>
            <a:xfrm>
              <a:off x="5314265" y="1561976"/>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Oval 20"/>
            <p:cNvSpPr/>
            <p:nvPr/>
          </p:nvSpPr>
          <p:spPr>
            <a:xfrm>
              <a:off x="4688515" y="80125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7" name="TextBox 26"/>
            <p:cNvSpPr txBox="1"/>
            <p:nvPr/>
          </p:nvSpPr>
          <p:spPr>
            <a:xfrm>
              <a:off x="4823430" y="447850"/>
              <a:ext cx="1942431"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Multiple Corpora</a:t>
              </a:r>
            </a:p>
          </p:txBody>
        </p:sp>
        <p:sp>
          <p:nvSpPr>
            <p:cNvPr id="13" name="TextBox 12"/>
            <p:cNvSpPr txBox="1"/>
            <p:nvPr/>
          </p:nvSpPr>
          <p:spPr>
            <a:xfrm>
              <a:off x="5089803" y="1189008"/>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sp>
          <p:nvSpPr>
            <p:cNvPr id="29" name="TextBox 28"/>
            <p:cNvSpPr txBox="1"/>
            <p:nvPr/>
          </p:nvSpPr>
          <p:spPr>
            <a:xfrm>
              <a:off x="6173836" y="3057372"/>
              <a:ext cx="1415857" cy="261610"/>
            </a:xfrm>
            <a:prstGeom prst="rect">
              <a:avLst/>
            </a:prstGeom>
            <a:noFill/>
          </p:spPr>
          <p:txBody>
            <a:bodyPr wrap="none" rtlCol="0">
              <a:spAutoFit/>
            </a:bodyPr>
            <a:lstStyle/>
            <a:p>
              <a:pPr defTabSz="457200"/>
              <a:r>
                <a:rPr lang="en-US" sz="11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pic>
          <p:nvPicPr>
            <p:cNvPr id="14" name="Picture 13"/>
            <p:cNvPicPr>
              <a:picLocks noChangeAspect="1"/>
            </p:cNvPicPr>
            <p:nvPr/>
          </p:nvPicPr>
          <p:blipFill rotWithShape="1">
            <a:blip r:embed="rId2"/>
            <a:srcRect l="19795" t="15431" r="18889" b="16741"/>
            <a:stretch/>
          </p:blipFill>
          <p:spPr>
            <a:xfrm>
              <a:off x="5161865" y="3957072"/>
              <a:ext cx="1308096" cy="1384850"/>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7273027" y="3965029"/>
              <a:ext cx="1629778" cy="1359060"/>
            </a:xfrm>
            <a:prstGeom prst="rect">
              <a:avLst/>
            </a:prstGeom>
            <a:ln>
              <a:solidFill>
                <a:schemeClr val="tx1"/>
              </a:solidFill>
            </a:ln>
          </p:spPr>
        </p:pic>
        <p:sp>
          <p:nvSpPr>
            <p:cNvPr id="41" name="TextBox 40"/>
            <p:cNvSpPr txBox="1"/>
            <p:nvPr/>
          </p:nvSpPr>
          <p:spPr>
            <a:xfrm>
              <a:off x="4094112" y="3057372"/>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cxnSp>
          <p:nvCxnSpPr>
            <p:cNvPr id="16" name="Elbow Connector 15"/>
            <p:cNvCxnSpPr>
              <a:stCxn id="29" idx="3"/>
              <a:endCxn id="3" idx="0"/>
            </p:cNvCxnSpPr>
            <p:nvPr/>
          </p:nvCxnSpPr>
          <p:spPr>
            <a:xfrm>
              <a:off x="7589693" y="3188177"/>
              <a:ext cx="498223" cy="776852"/>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13" idx="3"/>
              <a:endCxn id="3" idx="0"/>
            </p:cNvCxnSpPr>
            <p:nvPr/>
          </p:nvCxnSpPr>
          <p:spPr>
            <a:xfrm>
              <a:off x="6505660" y="1319813"/>
              <a:ext cx="1582256" cy="2645216"/>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14" idx="0"/>
            </p:cNvCxnSpPr>
            <p:nvPr/>
          </p:nvCxnSpPr>
          <p:spPr>
            <a:xfrm>
              <a:off x="5815913" y="2905760"/>
              <a:ext cx="0" cy="1051312"/>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16200000">
              <a:off x="5128545" y="2242846"/>
              <a:ext cx="1358688" cy="246221"/>
            </a:xfrm>
            <a:prstGeom prst="rect">
              <a:avLst/>
            </a:prstGeom>
            <a:noFill/>
          </p:spPr>
          <p:txBody>
            <a:bodyPr wrap="none" rtlCol="0">
              <a:spAutoFit/>
            </a:bodyPr>
            <a:lstStyle/>
            <a:p>
              <a:pPr defTabSz="457200"/>
              <a:r>
                <a:rPr lang="en-US" sz="10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commonality.cloud</a:t>
              </a:r>
              <a:r>
                <a:rPr lang="en-US" sz="10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grpSp>
      <p:grpSp>
        <p:nvGrpSpPr>
          <p:cNvPr id="8" name="Group 7"/>
          <p:cNvGrpSpPr/>
          <p:nvPr/>
        </p:nvGrpSpPr>
        <p:grpSpPr>
          <a:xfrm>
            <a:off x="225365" y="1265995"/>
            <a:ext cx="2295922" cy="4825781"/>
            <a:chOff x="225365" y="447850"/>
            <a:chExt cx="2295922" cy="4825781"/>
          </a:xfrm>
        </p:grpSpPr>
        <p:pic>
          <p:nvPicPr>
            <p:cNvPr id="5" name="Picture 4"/>
            <p:cNvPicPr>
              <a:picLocks noChangeAspect="1"/>
            </p:cNvPicPr>
            <p:nvPr/>
          </p:nvPicPr>
          <p:blipFill rotWithShape="1">
            <a:blip r:embed="rId4"/>
            <a:srcRect l="4491" t="2469" r="5086" b="4019"/>
            <a:stretch/>
          </p:blipFill>
          <p:spPr>
            <a:xfrm>
              <a:off x="660400" y="3885361"/>
              <a:ext cx="1402665" cy="1388270"/>
            </a:xfrm>
            <a:prstGeom prst="rect">
              <a:avLst/>
            </a:prstGeom>
            <a:ln>
              <a:solidFill>
                <a:schemeClr val="tx1"/>
              </a:solidFill>
            </a:ln>
          </p:spPr>
        </p:pic>
        <p:sp>
          <p:nvSpPr>
            <p:cNvPr id="23" name="Oval 22"/>
            <p:cNvSpPr/>
            <p:nvPr/>
          </p:nvSpPr>
          <p:spPr>
            <a:xfrm>
              <a:off x="225365" y="851615"/>
              <a:ext cx="2295922" cy="2295922"/>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prstClr val="white"/>
                  </a:solidFill>
                  <a:latin typeface="Arial Unicode MS" panose="020B0604020202020204" pitchFamily="34" charset="-128"/>
                  <a:cs typeface="Arial Unicode MS" panose="020B0604020202020204" pitchFamily="34" charset="-128"/>
                </a:rPr>
                <a:t>wordcloud</a:t>
              </a:r>
              <a:r>
                <a:rPr lang="en-US" sz="1800" kern="1200" dirty="0">
                  <a:solidFill>
                    <a:prstClr val="white"/>
                  </a:solidFill>
                  <a:latin typeface="Arial Unicode MS" panose="020B0604020202020204" pitchFamily="34" charset="-128"/>
                  <a:cs typeface="Arial Unicode MS" panose="020B0604020202020204" pitchFamily="34" charset="-128"/>
                </a:rPr>
                <a:t>( )</a:t>
              </a:r>
            </a:p>
          </p:txBody>
        </p:sp>
        <p:sp>
          <p:nvSpPr>
            <p:cNvPr id="4" name="TextBox 3"/>
            <p:cNvSpPr txBox="1"/>
            <p:nvPr/>
          </p:nvSpPr>
          <p:spPr>
            <a:xfrm>
              <a:off x="560458" y="447850"/>
              <a:ext cx="1625737"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Single Corpus</a:t>
              </a:r>
            </a:p>
          </p:txBody>
        </p:sp>
        <p:cxnSp>
          <p:nvCxnSpPr>
            <p:cNvPr id="53" name="Straight Arrow Connector 52"/>
            <p:cNvCxnSpPr/>
            <p:nvPr/>
          </p:nvCxnSpPr>
          <p:spPr>
            <a:xfrm>
              <a:off x="1365833" y="2194560"/>
              <a:ext cx="0" cy="1650078"/>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p:nvCxnSpPr>
        <p:spPr>
          <a:xfrm>
            <a:off x="3545305" y="1427747"/>
            <a:ext cx="0" cy="4539916"/>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4" name="Footer Placeholder 5">
            <a:extLst>
              <a:ext uri="{FF2B5EF4-FFF2-40B4-BE49-F238E27FC236}">
                <a16:creationId xmlns:a16="http://schemas.microsoft.com/office/drawing/2014/main" id="{A558B538-271C-428D-8F32-629D7F07499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527771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E6E15B-29E5-49EA-88E6-C57521BCA5F3}"/>
              </a:ext>
            </a:extLst>
          </p:cNvPr>
          <p:cNvSpPr>
            <a:spLocks noGrp="1"/>
          </p:cNvSpPr>
          <p:nvPr>
            <p:ph type="dt" sz="half" idx="10"/>
          </p:nvPr>
        </p:nvSpPr>
        <p:spPr/>
        <p:txBody>
          <a:bodyPr/>
          <a:lstStyle/>
          <a:p>
            <a:fld id="{6700A58B-DD98-43D0-B791-721480A02982}" type="datetime1">
              <a:rPr lang="en-US" smtClean="0"/>
              <a:t>4/8/24</a:t>
            </a:fld>
            <a:endParaRPr lang="en-US"/>
          </a:p>
        </p:txBody>
      </p:sp>
      <p:sp>
        <p:nvSpPr>
          <p:cNvPr id="3" name="Title 2">
            <a:extLst>
              <a:ext uri="{FF2B5EF4-FFF2-40B4-BE49-F238E27FC236}">
                <a16:creationId xmlns:a16="http://schemas.microsoft.com/office/drawing/2014/main" id="{C70915D1-1483-444B-8974-ED1119DE9410}"/>
              </a:ext>
            </a:extLst>
          </p:cNvPr>
          <p:cNvSpPr>
            <a:spLocks noGrp="1"/>
          </p:cNvSpPr>
          <p:nvPr>
            <p:ph type="title"/>
          </p:nvPr>
        </p:nvSpPr>
        <p:spPr/>
        <p:txBody>
          <a:bodyPr/>
          <a:lstStyle/>
          <a:p>
            <a:r>
              <a:rPr lang="en-US" dirty="0"/>
              <a:t>Dealing with many text files</a:t>
            </a:r>
          </a:p>
        </p:txBody>
      </p:sp>
      <p:sp>
        <p:nvSpPr>
          <p:cNvPr id="4" name="Slide Number Placeholder 3">
            <a:extLst>
              <a:ext uri="{FF2B5EF4-FFF2-40B4-BE49-F238E27FC236}">
                <a16:creationId xmlns:a16="http://schemas.microsoft.com/office/drawing/2014/main" id="{3F05AA1A-D28D-421C-B117-0459717DFA3B}"/>
              </a:ext>
            </a:extLst>
          </p:cNvPr>
          <p:cNvSpPr>
            <a:spLocks noGrp="1"/>
          </p:cNvSpPr>
          <p:nvPr>
            <p:ph type="sldNum" sz="quarter" idx="12"/>
          </p:nvPr>
        </p:nvSpPr>
        <p:spPr/>
        <p:txBody>
          <a:bodyPr/>
          <a:lstStyle/>
          <a:p>
            <a:fld id="{37290FF7-652B-4475-AEAB-8B1A5D23AE09}" type="slidenum">
              <a:rPr lang="en-US" smtClean="0"/>
              <a:t>42</a:t>
            </a:fld>
            <a:endParaRPr lang="en-US"/>
          </a:p>
        </p:txBody>
      </p:sp>
      <p:sp>
        <p:nvSpPr>
          <p:cNvPr id="6" name="Rectangle 5">
            <a:extLst>
              <a:ext uri="{FF2B5EF4-FFF2-40B4-BE49-F238E27FC236}">
                <a16:creationId xmlns:a16="http://schemas.microsoft.com/office/drawing/2014/main" id="{7D0BC0E1-D206-4802-8CFD-103B5C62A002}"/>
              </a:ext>
            </a:extLst>
          </p:cNvPr>
          <p:cNvSpPr/>
          <p:nvPr/>
        </p:nvSpPr>
        <p:spPr>
          <a:xfrm>
            <a:off x="251021" y="1640280"/>
            <a:ext cx="8783251" cy="4031873"/>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in as a list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all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txtFiles,read.csv</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This could be made more concise but we're going to do it within a loop</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cleanText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list()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for(</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 1:length(all)){</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x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VectorSource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(all[</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#declare as a corpus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x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#clean each corpus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x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sapply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 "content")) #extract out each cleaned text using content()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x &lt;- paste(x, collapse = ' ') #collapse all text from 1000 tweet documents to 1 blob of text by subject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cleanText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documentTopics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x #put it into the list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a:extLst>
              <a:ext uri="{FF2B5EF4-FFF2-40B4-BE49-F238E27FC236}">
                <a16:creationId xmlns:a16="http://schemas.microsoft.com/office/drawing/2014/main" id="{E351F377-C48B-4C03-83A1-F7EFDFD6AC0C}"/>
              </a:ext>
            </a:extLst>
          </p:cNvPr>
          <p:cNvSpPr txBox="1"/>
          <p:nvPr/>
        </p:nvSpPr>
        <p:spPr>
          <a:xfrm>
            <a:off x="202173" y="1264481"/>
            <a:ext cx="8225329"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The challenge is working with multiple corpora efficiently.  Many ways to do it…</a:t>
            </a:r>
          </a:p>
        </p:txBody>
      </p:sp>
      <p:sp>
        <p:nvSpPr>
          <p:cNvPr id="9" name="Footer Placeholder 5">
            <a:extLst>
              <a:ext uri="{FF2B5EF4-FFF2-40B4-BE49-F238E27FC236}">
                <a16:creationId xmlns:a16="http://schemas.microsoft.com/office/drawing/2014/main" id="{EEA32B45-35C7-43D6-9C4B-607A3B741C6C}"/>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8046620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6FFA28-2AFC-46BA-97EC-72EA43A5FCF1}"/>
              </a:ext>
            </a:extLst>
          </p:cNvPr>
          <p:cNvSpPr>
            <a:spLocks noGrp="1"/>
          </p:cNvSpPr>
          <p:nvPr>
            <p:ph type="dt" sz="half" idx="10"/>
          </p:nvPr>
        </p:nvSpPr>
        <p:spPr/>
        <p:txBody>
          <a:bodyPr/>
          <a:lstStyle/>
          <a:p>
            <a:fld id="{6700A58B-DD98-43D0-B791-721480A02982}" type="datetime1">
              <a:rPr lang="en-US" smtClean="0"/>
              <a:t>4/8/24</a:t>
            </a:fld>
            <a:endParaRPr lang="en-US"/>
          </a:p>
        </p:txBody>
      </p:sp>
      <p:sp>
        <p:nvSpPr>
          <p:cNvPr id="3" name="Title 2">
            <a:extLst>
              <a:ext uri="{FF2B5EF4-FFF2-40B4-BE49-F238E27FC236}">
                <a16:creationId xmlns:a16="http://schemas.microsoft.com/office/drawing/2014/main" id="{1A28C5AC-3677-4E2E-BC72-2BFCF0C6A5EC}"/>
              </a:ext>
            </a:extLst>
          </p:cNvPr>
          <p:cNvSpPr>
            <a:spLocks noGrp="1"/>
          </p:cNvSpPr>
          <p:nvPr>
            <p:ph type="title"/>
          </p:nvPr>
        </p:nvSpPr>
        <p:spPr/>
        <p:txBody>
          <a:bodyPr/>
          <a:lstStyle/>
          <a:p>
            <a:r>
              <a:rPr lang="en-US" dirty="0"/>
              <a:t>Lets make some improved word clouds</a:t>
            </a:r>
          </a:p>
        </p:txBody>
      </p:sp>
      <p:sp>
        <p:nvSpPr>
          <p:cNvPr id="4" name="Slide Number Placeholder 3">
            <a:extLst>
              <a:ext uri="{FF2B5EF4-FFF2-40B4-BE49-F238E27FC236}">
                <a16:creationId xmlns:a16="http://schemas.microsoft.com/office/drawing/2014/main" id="{912D24EB-6B7F-42DA-A05B-461AF5085D91}"/>
              </a:ext>
            </a:extLst>
          </p:cNvPr>
          <p:cNvSpPr>
            <a:spLocks noGrp="1"/>
          </p:cNvSpPr>
          <p:nvPr>
            <p:ph type="sldNum" sz="quarter" idx="12"/>
          </p:nvPr>
        </p:nvSpPr>
        <p:spPr/>
        <p:txBody>
          <a:bodyPr/>
          <a:lstStyle/>
          <a:p>
            <a:fld id="{37290FF7-652B-4475-AEAB-8B1A5D23AE09}" type="slidenum">
              <a:rPr lang="en-US" smtClean="0"/>
              <a:t>43</a:t>
            </a:fld>
            <a:endParaRPr lang="en-US"/>
          </a:p>
        </p:txBody>
      </p:sp>
      <p:sp>
        <p:nvSpPr>
          <p:cNvPr id="6" name="TextBox 5">
            <a:extLst>
              <a:ext uri="{FF2B5EF4-FFF2-40B4-BE49-F238E27FC236}">
                <a16:creationId xmlns:a16="http://schemas.microsoft.com/office/drawing/2014/main" id="{C0F8E680-27F4-40BF-A3FC-AF16D46EC879}"/>
              </a:ext>
            </a:extLst>
          </p:cNvPr>
          <p:cNvSpPr txBox="1"/>
          <p:nvPr/>
        </p:nvSpPr>
        <p:spPr>
          <a:xfrm>
            <a:off x="628650" y="1699846"/>
            <a:ext cx="2943434" cy="369332"/>
          </a:xfrm>
          <a:prstGeom prst="rect">
            <a:avLst/>
          </a:prstGeom>
          <a:noFill/>
        </p:spPr>
        <p:txBody>
          <a:bodyPr wrap="none" rtlCol="0">
            <a:spAutoFit/>
          </a:bodyPr>
          <a:lstStyle/>
          <a:p>
            <a:r>
              <a:rPr lang="en-US" dirty="0"/>
              <a:t>Open </a:t>
            </a:r>
            <a:r>
              <a:rPr lang="en-US" dirty="0" err="1"/>
              <a:t>E_Other_Wordclouds.R</a:t>
            </a:r>
            <a:endParaRPr lang="en-US" dirty="0"/>
          </a:p>
        </p:txBody>
      </p:sp>
      <p:sp>
        <p:nvSpPr>
          <p:cNvPr id="7" name="Footer Placeholder 5">
            <a:extLst>
              <a:ext uri="{FF2B5EF4-FFF2-40B4-BE49-F238E27FC236}">
                <a16:creationId xmlns:a16="http://schemas.microsoft.com/office/drawing/2014/main" id="{94F1328A-6AF5-418A-8C98-E9C4B493CF2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067657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CAEBDC-A022-42FC-8B92-BDD83F961C50}"/>
              </a:ext>
            </a:extLst>
          </p:cNvPr>
          <p:cNvSpPr>
            <a:spLocks noGrp="1"/>
          </p:cNvSpPr>
          <p:nvPr>
            <p:ph type="dt" sz="half" idx="10"/>
          </p:nvPr>
        </p:nvSpPr>
        <p:spPr/>
        <p:txBody>
          <a:bodyPr/>
          <a:lstStyle/>
          <a:p>
            <a:fld id="{6700A58B-DD98-43D0-B791-721480A02982}" type="datetime1">
              <a:rPr lang="en-US" smtClean="0"/>
              <a:t>4/8/24</a:t>
            </a:fld>
            <a:endParaRPr lang="en-US"/>
          </a:p>
        </p:txBody>
      </p:sp>
      <p:sp>
        <p:nvSpPr>
          <p:cNvPr id="3" name="Title 2">
            <a:extLst>
              <a:ext uri="{FF2B5EF4-FFF2-40B4-BE49-F238E27FC236}">
                <a16:creationId xmlns:a16="http://schemas.microsoft.com/office/drawing/2014/main" id="{37B78173-5947-4F35-9667-F563D71FF454}"/>
              </a:ext>
            </a:extLst>
          </p:cNvPr>
          <p:cNvSpPr>
            <a:spLocks noGrp="1"/>
          </p:cNvSpPr>
          <p:nvPr>
            <p:ph type="title"/>
          </p:nvPr>
        </p:nvSpPr>
        <p:spPr/>
        <p:txBody>
          <a:bodyPr/>
          <a:lstStyle/>
          <a:p>
            <a:r>
              <a:rPr lang="en-US" sz="2800" dirty="0" err="1"/>
              <a:t>Zipf’s</a:t>
            </a:r>
            <a:r>
              <a:rPr lang="en-US" sz="2800" dirty="0"/>
              <a:t> Law: Our words  are less diverse than we think</a:t>
            </a:r>
          </a:p>
        </p:txBody>
      </p:sp>
      <p:sp>
        <p:nvSpPr>
          <p:cNvPr id="4" name="Slide Number Placeholder 3">
            <a:extLst>
              <a:ext uri="{FF2B5EF4-FFF2-40B4-BE49-F238E27FC236}">
                <a16:creationId xmlns:a16="http://schemas.microsoft.com/office/drawing/2014/main" id="{A93F5FA2-CF1A-47D7-B82C-0D8B23383AC1}"/>
              </a:ext>
            </a:extLst>
          </p:cNvPr>
          <p:cNvSpPr>
            <a:spLocks noGrp="1"/>
          </p:cNvSpPr>
          <p:nvPr>
            <p:ph type="sldNum" sz="quarter" idx="12"/>
          </p:nvPr>
        </p:nvSpPr>
        <p:spPr/>
        <p:txBody>
          <a:bodyPr/>
          <a:lstStyle/>
          <a:p>
            <a:fld id="{37290FF7-652B-4475-AEAB-8B1A5D23AE09}" type="slidenum">
              <a:rPr lang="en-US" smtClean="0"/>
              <a:t>44</a:t>
            </a:fld>
            <a:endParaRPr lang="en-US"/>
          </a:p>
        </p:txBody>
      </p:sp>
      <p:sp>
        <p:nvSpPr>
          <p:cNvPr id="5" name="Footer Placeholder 4">
            <a:extLst>
              <a:ext uri="{FF2B5EF4-FFF2-40B4-BE49-F238E27FC236}">
                <a16:creationId xmlns:a16="http://schemas.microsoft.com/office/drawing/2014/main" id="{FDC54EE3-E584-49DB-B6FA-3742E0783A73}"/>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97669879-E20F-4F8F-887C-86829D6B822E}"/>
              </a:ext>
            </a:extLst>
          </p:cNvPr>
          <p:cNvSpPr/>
          <p:nvPr/>
        </p:nvSpPr>
        <p:spPr>
          <a:xfrm>
            <a:off x="284195" y="1231003"/>
            <a:ext cx="8651575" cy="312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Two very different contexts, channel, &amp; messengers yet very similar pattern.</a:t>
            </a:r>
          </a:p>
        </p:txBody>
      </p:sp>
      <p:pic>
        <p:nvPicPr>
          <p:cNvPr id="7" name="Picture 2" descr="Image result for zipf's law">
            <a:extLst>
              <a:ext uri="{FF2B5EF4-FFF2-40B4-BE49-F238E27FC236}">
                <a16:creationId xmlns:a16="http://schemas.microsoft.com/office/drawing/2014/main" id="{E79F8C42-DDEC-484B-9AF4-5697CCAD2D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195" y="2525118"/>
            <a:ext cx="3664603" cy="22009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hart 7">
            <a:extLst>
              <a:ext uri="{FF2B5EF4-FFF2-40B4-BE49-F238E27FC236}">
                <a16:creationId xmlns:a16="http://schemas.microsoft.com/office/drawing/2014/main" id="{C811B83C-CEDF-4FD4-9014-3F1FE1E7AC89}"/>
              </a:ext>
            </a:extLst>
          </p:cNvPr>
          <p:cNvGraphicFramePr>
            <a:graphicFrameLocks/>
          </p:cNvGraphicFramePr>
          <p:nvPr>
            <p:extLst>
              <p:ext uri="{D42A27DB-BD31-4B8C-83A1-F6EECF244321}">
                <p14:modId xmlns:p14="http://schemas.microsoft.com/office/powerpoint/2010/main" val="2122602742"/>
              </p:ext>
            </p:extLst>
          </p:nvPr>
        </p:nvGraphicFramePr>
        <p:xfrm>
          <a:off x="4454925" y="2460266"/>
          <a:ext cx="3838049" cy="2251834"/>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0333D30C-20D1-44FC-B08B-ACA17FBC705D}"/>
              </a:ext>
            </a:extLst>
          </p:cNvPr>
          <p:cNvSpPr/>
          <p:nvPr/>
        </p:nvSpPr>
        <p:spPr>
          <a:xfrm>
            <a:off x="240631" y="5769227"/>
            <a:ext cx="8651575" cy="312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Many words in natural language but also a steep decline in actual usage.  Follows a predictable pattern.  </a:t>
            </a:r>
          </a:p>
        </p:txBody>
      </p:sp>
      <p:sp>
        <p:nvSpPr>
          <p:cNvPr id="10" name="TextBox 9">
            <a:extLst>
              <a:ext uri="{FF2B5EF4-FFF2-40B4-BE49-F238E27FC236}">
                <a16:creationId xmlns:a16="http://schemas.microsoft.com/office/drawing/2014/main" id="{3CE9E044-88EA-4891-BC52-8A22579B3907}"/>
              </a:ext>
            </a:extLst>
          </p:cNvPr>
          <p:cNvSpPr txBox="1"/>
          <p:nvPr/>
        </p:nvSpPr>
        <p:spPr>
          <a:xfrm>
            <a:off x="5137092" y="2730571"/>
            <a:ext cx="373820" cy="261610"/>
          </a:xfrm>
          <a:prstGeom prst="rect">
            <a:avLst/>
          </a:prstGeom>
          <a:noFill/>
        </p:spPr>
        <p:txBody>
          <a:bodyPr wrap="none" rtlCol="0">
            <a:spAutoFit/>
          </a:bodyPr>
          <a:lstStyle/>
          <a:p>
            <a:r>
              <a:rPr lang="en-US" sz="1050" dirty="0"/>
              <a:t>RT</a:t>
            </a:r>
          </a:p>
        </p:txBody>
      </p:sp>
      <p:sp>
        <p:nvSpPr>
          <p:cNvPr id="11" name="TextBox 10">
            <a:extLst>
              <a:ext uri="{FF2B5EF4-FFF2-40B4-BE49-F238E27FC236}">
                <a16:creationId xmlns:a16="http://schemas.microsoft.com/office/drawing/2014/main" id="{80D62A7E-9FED-4444-8007-078F1E19985D}"/>
              </a:ext>
            </a:extLst>
          </p:cNvPr>
          <p:cNvSpPr txBox="1"/>
          <p:nvPr/>
        </p:nvSpPr>
        <p:spPr>
          <a:xfrm>
            <a:off x="5137034" y="2915060"/>
            <a:ext cx="221536" cy="253916"/>
          </a:xfrm>
          <a:prstGeom prst="rect">
            <a:avLst/>
          </a:prstGeom>
          <a:noFill/>
        </p:spPr>
        <p:txBody>
          <a:bodyPr wrap="none" rtlCol="0">
            <a:spAutoFit/>
          </a:bodyPr>
          <a:lstStyle/>
          <a:p>
            <a:r>
              <a:rPr lang="en-US" sz="1050" dirty="0"/>
              <a:t>I</a:t>
            </a:r>
          </a:p>
        </p:txBody>
      </p:sp>
      <p:cxnSp>
        <p:nvCxnSpPr>
          <p:cNvPr id="12" name="Straight Connector 11">
            <a:extLst>
              <a:ext uri="{FF2B5EF4-FFF2-40B4-BE49-F238E27FC236}">
                <a16:creationId xmlns:a16="http://schemas.microsoft.com/office/drawing/2014/main" id="{AAB2EF42-197C-462F-9F58-71C81541CC81}"/>
              </a:ext>
            </a:extLst>
          </p:cNvPr>
          <p:cNvCxnSpPr>
            <a:cxnSpLocks/>
          </p:cNvCxnSpPr>
          <p:nvPr/>
        </p:nvCxnSpPr>
        <p:spPr>
          <a:xfrm flipH="1" flipV="1">
            <a:off x="5028174" y="2753126"/>
            <a:ext cx="194967" cy="10425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B2B26CB-3806-457E-BA53-BC43FB88B337}"/>
              </a:ext>
            </a:extLst>
          </p:cNvPr>
          <p:cNvCxnSpPr>
            <a:cxnSpLocks/>
          </p:cNvCxnSpPr>
          <p:nvPr/>
        </p:nvCxnSpPr>
        <p:spPr>
          <a:xfrm flipH="1" flipV="1">
            <a:off x="5050985" y="2796722"/>
            <a:ext cx="172157" cy="24760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757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Simple Sentiment Polarity</a:t>
            </a:r>
          </a:p>
        </p:txBody>
      </p:sp>
      <p:sp>
        <p:nvSpPr>
          <p:cNvPr id="4" name="Rectangle 3"/>
          <p:cNvSpPr/>
          <p:nvPr/>
        </p:nvSpPr>
        <p:spPr>
          <a:xfrm>
            <a:off x="4699535"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cs typeface="Arial Unicode MS" panose="020B0604020202020204" pitchFamily="34" charset="-128"/>
            </a:endParaRPr>
          </a:p>
        </p:txBody>
      </p:sp>
      <p:sp>
        <p:nvSpPr>
          <p:cNvPr id="5" name="Rectangle 4"/>
          <p:cNvSpPr/>
          <p:nvPr/>
        </p:nvSpPr>
        <p:spPr>
          <a:xfrm>
            <a:off x="4700588"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Zipf’s Law</a:t>
            </a:r>
          </a:p>
        </p:txBody>
      </p:sp>
      <p:graphicFrame>
        <p:nvGraphicFramePr>
          <p:cNvPr id="6" name="Chart 5"/>
          <p:cNvGraphicFramePr>
            <a:graphicFrameLocks/>
          </p:cNvGraphicFramePr>
          <p:nvPr/>
        </p:nvGraphicFramePr>
        <p:xfrm>
          <a:off x="4771690" y="3197912"/>
          <a:ext cx="3931919" cy="219456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4770344" y="2218764"/>
            <a:ext cx="3943350" cy="82296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Many words in natural language but there is steep decline in everyday usage.  Follows a predictable pattern.  </a:t>
            </a:r>
          </a:p>
        </p:txBody>
      </p:sp>
      <p:sp>
        <p:nvSpPr>
          <p:cNvPr id="8" name="Rectangle 7"/>
          <p:cNvSpPr/>
          <p:nvPr/>
        </p:nvSpPr>
        <p:spPr>
          <a:xfrm>
            <a:off x="334477"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cs typeface="Arial Unicode MS" panose="020B0604020202020204" pitchFamily="34" charset="-128"/>
            </a:endParaRPr>
          </a:p>
        </p:txBody>
      </p:sp>
      <p:sp>
        <p:nvSpPr>
          <p:cNvPr id="9" name="Rectangle 8"/>
          <p:cNvSpPr/>
          <p:nvPr/>
        </p:nvSpPr>
        <p:spPr>
          <a:xfrm>
            <a:off x="334477"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Scoring</a:t>
            </a:r>
          </a:p>
        </p:txBody>
      </p:sp>
      <p:sp>
        <p:nvSpPr>
          <p:cNvPr id="10" name="TextBox 9"/>
          <p:cNvSpPr txBox="1"/>
          <p:nvPr/>
        </p:nvSpPr>
        <p:spPr>
          <a:xfrm>
            <a:off x="454511" y="3668660"/>
            <a:ext cx="3874735" cy="1477328"/>
          </a:xfrm>
          <a:prstGeom prst="rect">
            <a:avLst/>
          </a:prstGeom>
          <a:noFill/>
        </p:spPr>
        <p:txBody>
          <a:bodyPr wrap="square" rtlCol="0">
            <a:spAutoFit/>
          </a:bodyPr>
          <a:lstStyle/>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loathe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BestBuy Service -1</a:t>
            </a:r>
          </a:p>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love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BestBuy Service. They are the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best</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+2</a:t>
            </a:r>
          </a:p>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like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shopping at BestBuy but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hate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traffic. 0</a:t>
            </a:r>
          </a:p>
        </p:txBody>
      </p:sp>
      <p:sp>
        <p:nvSpPr>
          <p:cNvPr id="11" name="Rectangle 10"/>
          <p:cNvSpPr/>
          <p:nvPr/>
        </p:nvSpPr>
        <p:spPr>
          <a:xfrm>
            <a:off x="420202" y="2182905"/>
            <a:ext cx="3943350" cy="82296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Surprise is a sentiment.</a:t>
            </a:r>
          </a:p>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Hit by a bus! – Negative Polarity</a:t>
            </a:r>
          </a:p>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Won the lottery!- Positive Polarity</a:t>
            </a:r>
          </a:p>
        </p:txBody>
      </p:sp>
      <p:sp>
        <p:nvSpPr>
          <p:cNvPr id="13" name="Footer Placeholder 5">
            <a:extLst>
              <a:ext uri="{FF2B5EF4-FFF2-40B4-BE49-F238E27FC236}">
                <a16:creationId xmlns:a16="http://schemas.microsoft.com/office/drawing/2014/main" id="{DCE6A0AE-0791-453A-99C2-21632D07114A}"/>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5971317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 reality sentiment is more complex.</a:t>
            </a:r>
          </a:p>
        </p:txBody>
      </p:sp>
      <p:sp>
        <p:nvSpPr>
          <p:cNvPr id="4" name="Rectangle 3"/>
          <p:cNvSpPr/>
          <p:nvPr/>
        </p:nvSpPr>
        <p:spPr>
          <a:xfrm>
            <a:off x="4699535"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8" name="Rectangle 7"/>
          <p:cNvSpPr/>
          <p:nvPr/>
        </p:nvSpPr>
        <p:spPr>
          <a:xfrm>
            <a:off x="334477"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endParaRPr>
          </a:p>
        </p:txBody>
      </p:sp>
      <p:pic>
        <p:nvPicPr>
          <p:cNvPr id="13" name="Picture 12"/>
          <p:cNvPicPr>
            <a:picLocks noChangeAspect="1"/>
          </p:cNvPicPr>
          <p:nvPr/>
        </p:nvPicPr>
        <p:blipFill>
          <a:blip r:embed="rId2"/>
          <a:stretch>
            <a:fillRect/>
          </a:stretch>
        </p:blipFill>
        <p:spPr>
          <a:xfrm>
            <a:off x="4579156" y="1842324"/>
            <a:ext cx="4343400" cy="4404208"/>
          </a:xfrm>
          <a:prstGeom prst="rect">
            <a:avLst/>
          </a:prstGeom>
        </p:spPr>
      </p:pic>
      <p:sp>
        <p:nvSpPr>
          <p:cNvPr id="14" name="Rectangle 13"/>
          <p:cNvSpPr/>
          <p:nvPr/>
        </p:nvSpPr>
        <p:spPr>
          <a:xfrm>
            <a:off x="4700588"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u="sng" kern="1200" dirty="0" err="1">
                <a:solidFill>
                  <a:prstClr val="white"/>
                </a:solidFill>
                <a:latin typeface="Arial Unicode MS" panose="020B0604020202020204" pitchFamily="34" charset="-128"/>
                <a:cs typeface="Arial Unicode MS" panose="020B0604020202020204" pitchFamily="34" charset="-128"/>
              </a:rPr>
              <a:t>Plutchik’s</a:t>
            </a:r>
            <a:r>
              <a:rPr lang="en-US" sz="2400" u="sng" kern="1200" dirty="0">
                <a:solidFill>
                  <a:prstClr val="white"/>
                </a:solidFill>
                <a:latin typeface="Arial Unicode MS" panose="020B0604020202020204" pitchFamily="34" charset="-128"/>
                <a:cs typeface="Arial Unicode MS" panose="020B0604020202020204" pitchFamily="34" charset="-128"/>
              </a:rPr>
              <a:t> Wheel</a:t>
            </a:r>
          </a:p>
        </p:txBody>
      </p:sp>
      <p:pic>
        <p:nvPicPr>
          <p:cNvPr id="15" name="Picture 14"/>
          <p:cNvPicPr>
            <a:picLocks noChangeAspect="1"/>
          </p:cNvPicPr>
          <p:nvPr/>
        </p:nvPicPr>
        <p:blipFill>
          <a:blip r:embed="rId3"/>
          <a:stretch>
            <a:fillRect/>
          </a:stretch>
        </p:blipFill>
        <p:spPr>
          <a:xfrm>
            <a:off x="571386" y="2712600"/>
            <a:ext cx="3657600" cy="2708881"/>
          </a:xfrm>
          <a:prstGeom prst="rect">
            <a:avLst/>
          </a:prstGeom>
        </p:spPr>
      </p:pic>
      <p:sp>
        <p:nvSpPr>
          <p:cNvPr id="16" name="Rectangle 15"/>
          <p:cNvSpPr/>
          <p:nvPr/>
        </p:nvSpPr>
        <p:spPr>
          <a:xfrm>
            <a:off x="334477"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Many </a:t>
            </a:r>
            <a:r>
              <a:rPr lang="en-US" sz="2400" b="1" u="sng" kern="1200" dirty="0" err="1">
                <a:solidFill>
                  <a:prstClr val="white"/>
                </a:solidFill>
                <a:latin typeface="Arial Unicode MS" panose="020B0604020202020204" pitchFamily="34" charset="-128"/>
                <a:cs typeface="Arial Unicode MS" panose="020B0604020202020204" pitchFamily="34" charset="-128"/>
              </a:rPr>
              <a:t>Many</a:t>
            </a:r>
            <a:r>
              <a:rPr lang="en-US" sz="2400" b="1" u="sng" kern="1200" dirty="0">
                <a:solidFill>
                  <a:prstClr val="white"/>
                </a:solidFill>
                <a:latin typeface="Arial Unicode MS" panose="020B0604020202020204" pitchFamily="34" charset="-128"/>
                <a:cs typeface="Arial Unicode MS" panose="020B0604020202020204" pitchFamily="34" charset="-128"/>
              </a:rPr>
              <a:t> Emoji</a:t>
            </a:r>
          </a:p>
        </p:txBody>
      </p:sp>
      <p:sp>
        <p:nvSpPr>
          <p:cNvPr id="9" name="Footer Placeholder 5">
            <a:extLst>
              <a:ext uri="{FF2B5EF4-FFF2-40B4-BE49-F238E27FC236}">
                <a16:creationId xmlns:a16="http://schemas.microsoft.com/office/drawing/2014/main" id="{7E9568C0-1CE5-43A4-8328-30591691996D}"/>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7917573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A55FDB-CE5C-4DAE-A97C-E7623027B243}"/>
              </a:ext>
            </a:extLst>
          </p:cNvPr>
          <p:cNvSpPr>
            <a:spLocks noGrp="1"/>
          </p:cNvSpPr>
          <p:nvPr>
            <p:ph type="dt" sz="half" idx="10"/>
          </p:nvPr>
        </p:nvSpPr>
        <p:spPr/>
        <p:txBody>
          <a:bodyPr/>
          <a:lstStyle/>
          <a:p>
            <a:fld id="{6700A58B-DD98-43D0-B791-721480A02982}" type="datetime1">
              <a:rPr lang="en-US" smtClean="0"/>
              <a:t>4/8/24</a:t>
            </a:fld>
            <a:endParaRPr lang="en-US"/>
          </a:p>
        </p:txBody>
      </p:sp>
      <p:sp>
        <p:nvSpPr>
          <p:cNvPr id="3" name="Title 2">
            <a:extLst>
              <a:ext uri="{FF2B5EF4-FFF2-40B4-BE49-F238E27FC236}">
                <a16:creationId xmlns:a16="http://schemas.microsoft.com/office/drawing/2014/main" id="{52F7F8D8-C08A-42D7-A870-28EB4193C588}"/>
              </a:ext>
            </a:extLst>
          </p:cNvPr>
          <p:cNvSpPr>
            <a:spLocks noGrp="1"/>
          </p:cNvSpPr>
          <p:nvPr>
            <p:ph type="title"/>
          </p:nvPr>
        </p:nvSpPr>
        <p:spPr/>
        <p:txBody>
          <a:bodyPr/>
          <a:lstStyle/>
          <a:p>
            <a:r>
              <a:rPr lang="en-US" dirty="0"/>
              <a:t>In this exercise we will examine song lyrics</a:t>
            </a:r>
          </a:p>
        </p:txBody>
      </p:sp>
      <p:sp>
        <p:nvSpPr>
          <p:cNvPr id="4" name="Slide Number Placeholder 3">
            <a:extLst>
              <a:ext uri="{FF2B5EF4-FFF2-40B4-BE49-F238E27FC236}">
                <a16:creationId xmlns:a16="http://schemas.microsoft.com/office/drawing/2014/main" id="{663A2EFB-45AB-4E96-83FB-3E493482E046}"/>
              </a:ext>
            </a:extLst>
          </p:cNvPr>
          <p:cNvSpPr>
            <a:spLocks noGrp="1"/>
          </p:cNvSpPr>
          <p:nvPr>
            <p:ph type="sldNum" sz="quarter" idx="12"/>
          </p:nvPr>
        </p:nvSpPr>
        <p:spPr/>
        <p:txBody>
          <a:bodyPr/>
          <a:lstStyle/>
          <a:p>
            <a:fld id="{37290FF7-652B-4475-AEAB-8B1A5D23AE09}" type="slidenum">
              <a:rPr lang="en-US" smtClean="0"/>
              <a:t>47</a:t>
            </a:fld>
            <a:endParaRPr lang="en-US"/>
          </a:p>
        </p:txBody>
      </p:sp>
      <p:pic>
        <p:nvPicPr>
          <p:cNvPr id="6" name="Picture 5">
            <a:extLst>
              <a:ext uri="{FF2B5EF4-FFF2-40B4-BE49-F238E27FC236}">
                <a16:creationId xmlns:a16="http://schemas.microsoft.com/office/drawing/2014/main" id="{43321A06-9471-48C7-B813-FF43E5D3F26A}"/>
              </a:ext>
            </a:extLst>
          </p:cNvPr>
          <p:cNvPicPr>
            <a:picLocks noChangeAspect="1"/>
          </p:cNvPicPr>
          <p:nvPr/>
        </p:nvPicPr>
        <p:blipFill>
          <a:blip r:embed="rId2"/>
          <a:stretch>
            <a:fillRect/>
          </a:stretch>
        </p:blipFill>
        <p:spPr>
          <a:xfrm>
            <a:off x="644442" y="1264820"/>
            <a:ext cx="6315075" cy="3943350"/>
          </a:xfrm>
          <a:prstGeom prst="rect">
            <a:avLst/>
          </a:prstGeom>
        </p:spPr>
      </p:pic>
      <p:sp>
        <p:nvSpPr>
          <p:cNvPr id="7" name="Footer Placeholder 5">
            <a:extLst>
              <a:ext uri="{FF2B5EF4-FFF2-40B4-BE49-F238E27FC236}">
                <a16:creationId xmlns:a16="http://schemas.microsoft.com/office/drawing/2014/main" id="{5ACD4867-B514-4387-A3CE-02F2E793883A}"/>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386157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4/8/24</a:t>
            </a:fld>
            <a:endParaRPr lang="en-US"/>
          </a:p>
        </p:txBody>
      </p:sp>
      <p:sp>
        <p:nvSpPr>
          <p:cNvPr id="3" name="Title 2"/>
          <p:cNvSpPr>
            <a:spLocks noGrp="1"/>
          </p:cNvSpPr>
          <p:nvPr>
            <p:ph type="title"/>
          </p:nvPr>
        </p:nvSpPr>
        <p:spPr>
          <a:xfrm>
            <a:off x="173421" y="365126"/>
            <a:ext cx="8341929" cy="591477"/>
          </a:xfrm>
        </p:spPr>
        <p:txBody>
          <a:bodyPr/>
          <a:lstStyle/>
          <a:p>
            <a:r>
              <a:rPr lang="en-US" dirty="0"/>
              <a:t>But we will adjust the data format for joins</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48</a:t>
            </a:fld>
            <a:endParaRPr lang="en-US" dirty="0"/>
          </a:p>
        </p:txBody>
      </p:sp>
      <p:graphicFrame>
        <p:nvGraphicFramePr>
          <p:cNvPr id="6" name="Table 5">
            <a:extLst>
              <a:ext uri="{FF2B5EF4-FFF2-40B4-BE49-F238E27FC236}">
                <a16:creationId xmlns:a16="http://schemas.microsoft.com/office/drawing/2014/main" id="{4C4D17DA-10C0-4D66-98BE-6ADB82890F25}"/>
              </a:ext>
            </a:extLst>
          </p:cNvPr>
          <p:cNvGraphicFramePr>
            <a:graphicFrameLocks noGrp="1"/>
          </p:cNvGraphicFramePr>
          <p:nvPr/>
        </p:nvGraphicFramePr>
        <p:xfrm>
          <a:off x="79101" y="1744418"/>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954BE713-5D5B-4EF8-BA05-3C4EC246EE00}"/>
              </a:ext>
            </a:extLst>
          </p:cNvPr>
          <p:cNvSpPr/>
          <p:nvPr/>
        </p:nvSpPr>
        <p:spPr>
          <a:xfrm>
            <a:off x="79101" y="1364187"/>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8" name="Isosceles Triangle 7"/>
          <p:cNvSpPr/>
          <p:nvPr/>
        </p:nvSpPr>
        <p:spPr>
          <a:xfrm rot="5400000">
            <a:off x="3011446" y="2589202"/>
            <a:ext cx="2175642" cy="630621"/>
          </a:xfrm>
          <a:prstGeom prs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3064503943"/>
              </p:ext>
            </p:extLst>
          </p:nvPr>
        </p:nvGraphicFramePr>
        <p:xfrm>
          <a:off x="4511009" y="1439618"/>
          <a:ext cx="2565654" cy="2966720"/>
        </p:xfrm>
        <a:graphic>
          <a:graphicData uri="http://schemas.openxmlformats.org/drawingml/2006/table">
            <a:tbl>
              <a:tblPr firstRow="1" bandRow="1">
                <a:tableStyleId>{69C7853C-536D-4A76-A0AE-DD22124D55A5}</a:tableStyleId>
              </a:tblPr>
              <a:tblGrid>
                <a:gridCol w="1056724">
                  <a:extLst>
                    <a:ext uri="{9D8B030D-6E8A-4147-A177-3AD203B41FA5}">
                      <a16:colId xmlns:a16="http://schemas.microsoft.com/office/drawing/2014/main" val="20001"/>
                    </a:ext>
                  </a:extLst>
                </a:gridCol>
                <a:gridCol w="699606">
                  <a:extLst>
                    <a:ext uri="{9D8B030D-6E8A-4147-A177-3AD203B41FA5}">
                      <a16:colId xmlns:a16="http://schemas.microsoft.com/office/drawing/2014/main" val="20002"/>
                    </a:ext>
                  </a:extLst>
                </a:gridCol>
                <a:gridCol w="809324">
                  <a:extLst>
                    <a:ext uri="{9D8B030D-6E8A-4147-A177-3AD203B41FA5}">
                      <a16:colId xmlns:a16="http://schemas.microsoft.com/office/drawing/2014/main" val="20003"/>
                    </a:ext>
                  </a:extLst>
                </a:gridCol>
              </a:tblGrid>
              <a:tr h="370840">
                <a:tc>
                  <a:txBody>
                    <a:bodyPr/>
                    <a:lstStyle/>
                    <a:p>
                      <a:r>
                        <a:rPr lang="en-US" sz="1000" dirty="0">
                          <a:latin typeface="Arial Unicode MS" panose="020B0604020202020204" pitchFamily="34" charset="-128"/>
                        </a:rPr>
                        <a:t>Document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count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Term2</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latin typeface="Arial Unicode MS" panose="020B0604020202020204" pitchFamily="34" charset="-128"/>
                        </a:rPr>
                        <a:t>Tweet1</a:t>
                      </a:r>
                    </a:p>
                  </a:txBody>
                  <a:tcPr>
                    <a:solidFill>
                      <a:schemeClr val="accent5"/>
                    </a:solidFill>
                  </a:tcPr>
                </a:tc>
                <a:tc>
                  <a:txBody>
                    <a:bodyPr/>
                    <a:lstStyle/>
                    <a:p>
                      <a:r>
                        <a:rPr lang="en-US" sz="1000" dirty="0">
                          <a:latin typeface="Arial Unicode MS" panose="020B0604020202020204" pitchFamily="34" charset="-128"/>
                        </a:rPr>
                        <a:t>term3</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latin typeface="Arial Unicode MS" panose="020B0604020202020204" pitchFamily="34" charset="-128"/>
                        </a:rPr>
                        <a:t>Tweet2</a:t>
                      </a:r>
                    </a:p>
                  </a:txBody>
                  <a:tcPr>
                    <a:solidFill>
                      <a:schemeClr val="accent5"/>
                    </a:solidFill>
                  </a:tcPr>
                </a:tc>
                <a:tc>
                  <a:txBody>
                    <a:bodyPr/>
                    <a:lstStyle/>
                    <a:p>
                      <a:r>
                        <a:rPr lang="en-US" sz="1000" dirty="0">
                          <a:latin typeface="Arial Unicode MS" panose="020B0604020202020204" pitchFamily="34" charset="-128"/>
                        </a:rPr>
                        <a:t>Term2</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latin typeface="Arial Unicode MS" panose="020B0604020202020204" pitchFamily="34" charset="-128"/>
                        </a:rPr>
                        <a:t>Tweet3</a:t>
                      </a:r>
                    </a:p>
                  </a:txBody>
                  <a:tcPr>
                    <a:solidFill>
                      <a:schemeClr val="accent5"/>
                    </a:solidFill>
                  </a:tcPr>
                </a:tc>
                <a:tc>
                  <a:txBody>
                    <a:bodyPr/>
                    <a:lstStyle/>
                    <a:p>
                      <a:r>
                        <a:rPr lang="en-US" sz="1000" dirty="0">
                          <a:latin typeface="Arial Unicode MS" panose="020B0604020202020204" pitchFamily="34" charset="-128"/>
                        </a:rPr>
                        <a:t>Term…</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extLst>
                  <a:ext uri="{0D108BD9-81ED-4DB2-BD59-A6C34878D82A}">
                    <a16:rowId xmlns:a16="http://schemas.microsoft.com/office/drawing/2014/main" val="10006"/>
                  </a:ext>
                </a:extLst>
              </a:tr>
              <a:tr h="370840">
                <a:tc>
                  <a:txBody>
                    <a:bodyPr/>
                    <a:lstStyle/>
                    <a:p>
                      <a:r>
                        <a:rPr lang="en-US" sz="1000" dirty="0">
                          <a:latin typeface="Arial Unicode MS" panose="020B0604020202020204" pitchFamily="34" charset="-128"/>
                        </a:rPr>
                        <a:t>Tweet…</a:t>
                      </a:r>
                    </a:p>
                  </a:txBody>
                  <a:tcPr>
                    <a:solidFill>
                      <a:schemeClr val="accent5"/>
                    </a:solidFill>
                  </a:tcPr>
                </a:tc>
                <a:tc>
                  <a:txBody>
                    <a:bodyPr/>
                    <a:lstStyle/>
                    <a:p>
                      <a:r>
                        <a:rPr lang="en-US" sz="1000" dirty="0">
                          <a:latin typeface="Arial Unicode MS" panose="020B0604020202020204" pitchFamily="34" charset="-128"/>
                        </a:rPr>
                        <a:t>Term…</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latin typeface="Arial Unicode MS" panose="020B0604020202020204" pitchFamily="34" charset="-128"/>
                        </a:rPr>
                        <a:t>Tweet…</a:t>
                      </a:r>
                    </a:p>
                  </a:txBody>
                  <a:tcPr>
                    <a:solidFill>
                      <a:schemeClr val="accent5"/>
                    </a:solidFill>
                  </a:tcPr>
                </a:tc>
                <a:tc>
                  <a:txBody>
                    <a:bodyPr/>
                    <a:lstStyle/>
                    <a:p>
                      <a:r>
                        <a:rPr lang="en-US" sz="1000" dirty="0" err="1">
                          <a:latin typeface="Arial Unicode MS" panose="020B0604020202020204" pitchFamily="34" charset="-128"/>
                        </a:rPr>
                        <a:t>Term_n</a:t>
                      </a:r>
                      <a:endParaRPr lang="en-US" sz="1000" dirty="0">
                        <a:latin typeface="Arial Unicode MS" panose="020B0604020202020204" pitchFamily="34" charset="-128"/>
                      </a:endParaRP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5"/>
                  </a:ext>
                </a:extLst>
              </a:tr>
              <a:tr h="370840">
                <a:tc>
                  <a:txBody>
                    <a:bodyPr/>
                    <a:lstStyle/>
                    <a:p>
                      <a:r>
                        <a:rPr lang="en-US" sz="1000" dirty="0" err="1">
                          <a:latin typeface="Arial Unicode MS" panose="020B0604020202020204" pitchFamily="34" charset="-128"/>
                        </a:rPr>
                        <a:t>Tweet_n</a:t>
                      </a:r>
                      <a:endParaRPr lang="en-US" sz="1000" dirty="0">
                        <a:latin typeface="Arial Unicode MS" panose="020B0604020202020204" pitchFamily="34" charset="-128"/>
                      </a:endParaRPr>
                    </a:p>
                  </a:txBody>
                  <a:tcPr>
                    <a:solidFill>
                      <a:schemeClr val="accent5"/>
                    </a:solidFill>
                  </a:tcPr>
                </a:tc>
                <a:tc>
                  <a:txBody>
                    <a:bodyPr/>
                    <a:lstStyle/>
                    <a:p>
                      <a:r>
                        <a:rPr lang="en-US" sz="1000" dirty="0">
                          <a:latin typeface="Arial Unicode MS" panose="020B0604020202020204" pitchFamily="34" charset="-128"/>
                        </a:rPr>
                        <a:t>Term…</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7"/>
                  </a:ext>
                </a:extLst>
              </a:tr>
            </a:tbl>
          </a:graphicData>
        </a:graphic>
      </p:graphicFrame>
      <p:sp>
        <p:nvSpPr>
          <p:cNvPr id="10" name="Rectangle 9">
            <a:extLst>
              <a:ext uri="{FF2B5EF4-FFF2-40B4-BE49-F238E27FC236}">
                <a16:creationId xmlns:a16="http://schemas.microsoft.com/office/drawing/2014/main" id="{954BE713-5D5B-4EF8-BA05-3C4EC246EE00}"/>
              </a:ext>
            </a:extLst>
          </p:cNvPr>
          <p:cNvSpPr/>
          <p:nvPr/>
        </p:nvSpPr>
        <p:spPr>
          <a:xfrm>
            <a:off x="4524904" y="1059386"/>
            <a:ext cx="2535994" cy="378931"/>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Tidy Form (Triplet, Dense Data)</a:t>
            </a:r>
          </a:p>
        </p:txBody>
      </p:sp>
      <p:sp>
        <p:nvSpPr>
          <p:cNvPr id="11" name="Rectangle 10">
            <a:extLst>
              <a:ext uri="{FF2B5EF4-FFF2-40B4-BE49-F238E27FC236}">
                <a16:creationId xmlns:a16="http://schemas.microsoft.com/office/drawing/2014/main" id="{03A6EF84-F1F6-F948-8659-57F0BFFC89D1}"/>
              </a:ext>
            </a:extLst>
          </p:cNvPr>
          <p:cNvSpPr/>
          <p:nvPr/>
        </p:nvSpPr>
        <p:spPr>
          <a:xfrm>
            <a:off x="4492487" y="4495800"/>
            <a:ext cx="2584174" cy="46382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Dense Data: Efficient in Memory</a:t>
            </a:r>
          </a:p>
        </p:txBody>
      </p:sp>
      <p:sp>
        <p:nvSpPr>
          <p:cNvPr id="12" name="Rectangle 11">
            <a:extLst>
              <a:ext uri="{FF2B5EF4-FFF2-40B4-BE49-F238E27FC236}">
                <a16:creationId xmlns:a16="http://schemas.microsoft.com/office/drawing/2014/main" id="{20AA67D7-E38A-6849-BC6C-4CD1F49B903E}"/>
              </a:ext>
            </a:extLst>
          </p:cNvPr>
          <p:cNvSpPr/>
          <p:nvPr/>
        </p:nvSpPr>
        <p:spPr>
          <a:xfrm>
            <a:off x="63351" y="4495800"/>
            <a:ext cx="3544956" cy="46382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Sparse Data: Memory used to hold 0s</a:t>
            </a:r>
          </a:p>
        </p:txBody>
      </p:sp>
      <p:cxnSp>
        <p:nvCxnSpPr>
          <p:cNvPr id="15" name="Straight Connector 14">
            <a:extLst>
              <a:ext uri="{FF2B5EF4-FFF2-40B4-BE49-F238E27FC236}">
                <a16:creationId xmlns:a16="http://schemas.microsoft.com/office/drawing/2014/main" id="{AB4977AF-ADC0-0F4C-9540-C131432F0AF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6A1119-87AD-A942-966E-5D8B890BE47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83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4/8/24</a:t>
            </a:fld>
            <a:endParaRPr lang="en-US"/>
          </a:p>
        </p:txBody>
      </p:sp>
      <p:sp>
        <p:nvSpPr>
          <p:cNvPr id="3" name="Title 2"/>
          <p:cNvSpPr>
            <a:spLocks noGrp="1"/>
          </p:cNvSpPr>
          <p:nvPr>
            <p:ph type="title"/>
          </p:nvPr>
        </p:nvSpPr>
        <p:spPr>
          <a:xfrm>
            <a:off x="341383" y="365126"/>
            <a:ext cx="8522200" cy="591477"/>
          </a:xfrm>
        </p:spPr>
        <p:txBody>
          <a:bodyPr/>
          <a:lstStyle/>
          <a:p>
            <a:r>
              <a:rPr lang="en-US" sz="2800" dirty="0"/>
              <a:t>And tidy programming uses the pipe operator…%&gt;%</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49</a:t>
            </a:fld>
            <a:endParaRPr lang="en-US" dirty="0"/>
          </a:p>
        </p:txBody>
      </p:sp>
      <p:pic>
        <p:nvPicPr>
          <p:cNvPr id="4098" name="Picture 2" descr="Image result for this is not a pipe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7828" y="1567411"/>
            <a:ext cx="4488832" cy="448883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2A75CC4F-E3E5-2C4F-9EF9-4C1A692E411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2F44094-04EC-A942-BAFB-7B1F866FE34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940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4/8/24</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5</a:t>
            </a:fld>
            <a:endParaRPr lang="en-US"/>
          </a:p>
        </p:txBody>
      </p:sp>
      <p:sp>
        <p:nvSpPr>
          <p:cNvPr id="6" name="Title 5"/>
          <p:cNvSpPr>
            <a:spLocks noGrp="1"/>
          </p:cNvSpPr>
          <p:nvPr>
            <p:ph type="title"/>
          </p:nvPr>
        </p:nvSpPr>
        <p:spPr/>
        <p:txBody>
          <a:bodyPr/>
          <a:lstStyle/>
          <a:p>
            <a:r>
              <a:rPr lang="en-US" dirty="0"/>
              <a:t>What is Text Mining?</a:t>
            </a:r>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
        <p:nvSpPr>
          <p:cNvPr id="11" name="Footer Placeholder 5">
            <a:extLst>
              <a:ext uri="{FF2B5EF4-FFF2-40B4-BE49-F238E27FC236}">
                <a16:creationId xmlns:a16="http://schemas.microsoft.com/office/drawing/2014/main" id="{0D32484F-813B-498D-8A79-E7FD292CD1D0}"/>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5939748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0DD766-C2D4-44CF-B5A2-6C167C78C17E}"/>
              </a:ext>
            </a:extLst>
          </p:cNvPr>
          <p:cNvSpPr>
            <a:spLocks noGrp="1"/>
          </p:cNvSpPr>
          <p:nvPr>
            <p:ph type="dt" sz="half" idx="10"/>
          </p:nvPr>
        </p:nvSpPr>
        <p:spPr/>
        <p:txBody>
          <a:bodyPr/>
          <a:lstStyle/>
          <a:p>
            <a:fld id="{6700A58B-DD98-43D0-B791-721480A02982}" type="datetime1">
              <a:rPr lang="en-US" smtClean="0"/>
              <a:t>4/8/24</a:t>
            </a:fld>
            <a:endParaRPr lang="en-US"/>
          </a:p>
        </p:txBody>
      </p:sp>
      <p:sp>
        <p:nvSpPr>
          <p:cNvPr id="3" name="Title 2">
            <a:extLst>
              <a:ext uri="{FF2B5EF4-FFF2-40B4-BE49-F238E27FC236}">
                <a16:creationId xmlns:a16="http://schemas.microsoft.com/office/drawing/2014/main" id="{6FEAA2B8-AD3D-49C0-AE3D-3A1CD70E0BB3}"/>
              </a:ext>
            </a:extLst>
          </p:cNvPr>
          <p:cNvSpPr>
            <a:spLocks noGrp="1"/>
          </p:cNvSpPr>
          <p:nvPr>
            <p:ph type="title"/>
          </p:nvPr>
        </p:nvSpPr>
        <p:spPr>
          <a:xfrm>
            <a:off x="93786" y="365126"/>
            <a:ext cx="8944706" cy="591477"/>
          </a:xfrm>
        </p:spPr>
        <p:txBody>
          <a:bodyPr/>
          <a:lstStyle/>
          <a:p>
            <a:r>
              <a:rPr lang="en-US" dirty="0"/>
              <a:t>%&gt;% just forward objects so don’t be intimidated</a:t>
            </a:r>
          </a:p>
        </p:txBody>
      </p:sp>
      <p:sp>
        <p:nvSpPr>
          <p:cNvPr id="4" name="Slide Number Placeholder 3">
            <a:extLst>
              <a:ext uri="{FF2B5EF4-FFF2-40B4-BE49-F238E27FC236}">
                <a16:creationId xmlns:a16="http://schemas.microsoft.com/office/drawing/2014/main" id="{848ACAF6-EB1F-45ED-A0FA-EEF420BA6D7F}"/>
              </a:ext>
            </a:extLst>
          </p:cNvPr>
          <p:cNvSpPr>
            <a:spLocks noGrp="1"/>
          </p:cNvSpPr>
          <p:nvPr>
            <p:ph type="sldNum" sz="quarter" idx="12"/>
          </p:nvPr>
        </p:nvSpPr>
        <p:spPr/>
        <p:txBody>
          <a:bodyPr/>
          <a:lstStyle/>
          <a:p>
            <a:fld id="{37290FF7-652B-4475-AEAB-8B1A5D23AE09}" type="slidenum">
              <a:rPr lang="en-US" smtClean="0"/>
              <a:t>50</a:t>
            </a:fld>
            <a:endParaRPr lang="en-US"/>
          </a:p>
        </p:txBody>
      </p:sp>
      <p:sp>
        <p:nvSpPr>
          <p:cNvPr id="14" name="Rectangle 13">
            <a:extLst>
              <a:ext uri="{FF2B5EF4-FFF2-40B4-BE49-F238E27FC236}">
                <a16:creationId xmlns:a16="http://schemas.microsoft.com/office/drawing/2014/main" id="{D940A206-84F1-4CFE-A274-27868154639E}"/>
              </a:ext>
            </a:extLst>
          </p:cNvPr>
          <p:cNvSpPr/>
          <p:nvPr/>
        </p:nvSpPr>
        <p:spPr>
          <a:xfrm>
            <a:off x="93786" y="1486900"/>
            <a:ext cx="8944706" cy="914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t>Tidytext</a:t>
            </a:r>
            <a:r>
              <a:rPr lang="en-US" sz="1600" dirty="0"/>
              <a:t> is part of the tidy universe including </a:t>
            </a:r>
            <a:r>
              <a:rPr lang="en-US" sz="1600" dirty="0" err="1"/>
              <a:t>ggplot</a:t>
            </a:r>
            <a:r>
              <a:rPr lang="en-US" sz="1600" dirty="0"/>
              <a:t> and </a:t>
            </a:r>
            <a:r>
              <a:rPr lang="en-US" sz="1600" dirty="0" err="1"/>
              <a:t>dplyr</a:t>
            </a:r>
            <a:r>
              <a:rPr lang="en-US" sz="1600" dirty="0"/>
              <a:t>.  Code is structured so it is more easily read using the %&gt;%.   The data format is a </a:t>
            </a:r>
            <a:r>
              <a:rPr lang="en-US" sz="1600" dirty="0" err="1"/>
              <a:t>tibble</a:t>
            </a:r>
            <a:r>
              <a:rPr lang="en-US" sz="1600" dirty="0"/>
              <a:t> and is in “tidy” format (long form).</a:t>
            </a:r>
          </a:p>
        </p:txBody>
      </p:sp>
      <p:sp>
        <p:nvSpPr>
          <p:cNvPr id="15" name="Rectangle 1">
            <a:extLst>
              <a:ext uri="{FF2B5EF4-FFF2-40B4-BE49-F238E27FC236}">
                <a16:creationId xmlns:a16="http://schemas.microsoft.com/office/drawing/2014/main" id="{39FFFAF3-C96C-462B-B199-570A86DECD12}"/>
              </a:ext>
            </a:extLst>
          </p:cNvPr>
          <p:cNvSpPr>
            <a:spLocks noChangeArrowheads="1"/>
          </p:cNvSpPr>
          <p:nvPr/>
        </p:nvSpPr>
        <p:spPr bwMode="auto">
          <a:xfrm>
            <a:off x="945046" y="3433381"/>
            <a:ext cx="7253909" cy="338554"/>
          </a:xfrm>
          <a:prstGeom prst="rect">
            <a:avLst/>
          </a:prstGeom>
          <a:solidFill>
            <a:schemeClr val="bg1">
              <a:lumMod val="85000"/>
            </a:schemeClr>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mtcars</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group_by</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cyl</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mutate(rank = </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min_rank</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desc</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(mpg)))</a:t>
            </a:r>
            <a:endParaRPr kumimoji="0" lang="en-US" altLang="en-US" sz="32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endParaRPr>
          </a:p>
        </p:txBody>
      </p:sp>
      <p:sp>
        <p:nvSpPr>
          <p:cNvPr id="16" name="TextBox 15">
            <a:extLst>
              <a:ext uri="{FF2B5EF4-FFF2-40B4-BE49-F238E27FC236}">
                <a16:creationId xmlns:a16="http://schemas.microsoft.com/office/drawing/2014/main" id="{58D0FEC3-CC7F-4699-A9B3-61C9844AF549}"/>
              </a:ext>
            </a:extLst>
          </p:cNvPr>
          <p:cNvSpPr txBox="1"/>
          <p:nvPr/>
        </p:nvSpPr>
        <p:spPr>
          <a:xfrm>
            <a:off x="93786" y="5718412"/>
            <a:ext cx="8944706" cy="30777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algn="ct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1400" dirty="0"/>
              <a:t>This reads as “Using the </a:t>
            </a:r>
            <a:r>
              <a:rPr lang="en-US" sz="1400" dirty="0" err="1"/>
              <a:t>mtcars</a:t>
            </a:r>
            <a:r>
              <a:rPr lang="en-US" sz="1400" dirty="0"/>
              <a:t> object </a:t>
            </a:r>
            <a:r>
              <a:rPr lang="en-US" sz="1400" i="1" dirty="0"/>
              <a:t>then</a:t>
            </a:r>
            <a:r>
              <a:rPr lang="en-US" sz="1400" dirty="0"/>
              <a:t> group by the </a:t>
            </a:r>
            <a:r>
              <a:rPr lang="en-US" sz="1400" dirty="0" err="1"/>
              <a:t>cyl</a:t>
            </a:r>
            <a:r>
              <a:rPr lang="en-US" sz="1400" dirty="0"/>
              <a:t> vector </a:t>
            </a:r>
            <a:r>
              <a:rPr lang="en-US" sz="1400" i="1" dirty="0"/>
              <a:t>then</a:t>
            </a:r>
            <a:r>
              <a:rPr lang="en-US" sz="1400" dirty="0"/>
              <a:t> mutate a new variable called rank.</a:t>
            </a:r>
          </a:p>
        </p:txBody>
      </p:sp>
      <p:sp>
        <p:nvSpPr>
          <p:cNvPr id="9" name="Footer Placeholder 5">
            <a:extLst>
              <a:ext uri="{FF2B5EF4-FFF2-40B4-BE49-F238E27FC236}">
                <a16:creationId xmlns:a16="http://schemas.microsoft.com/office/drawing/2014/main" id="{16180B4F-F55C-4387-8D4C-1B7BDE2824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6425181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44D0D-C60C-46E2-871D-DCA3382205A8}"/>
              </a:ext>
            </a:extLst>
          </p:cNvPr>
          <p:cNvSpPr>
            <a:spLocks noGrp="1"/>
          </p:cNvSpPr>
          <p:nvPr>
            <p:ph type="dt" sz="half" idx="10"/>
          </p:nvPr>
        </p:nvSpPr>
        <p:spPr/>
        <p:txBody>
          <a:bodyPr/>
          <a:lstStyle/>
          <a:p>
            <a:fld id="{6700A58B-DD98-43D0-B791-721480A02982}" type="datetime1">
              <a:rPr lang="en-US" smtClean="0"/>
              <a:t>4/8/24</a:t>
            </a:fld>
            <a:endParaRPr lang="en-US"/>
          </a:p>
        </p:txBody>
      </p:sp>
      <p:sp>
        <p:nvSpPr>
          <p:cNvPr id="3" name="Title 2">
            <a:extLst>
              <a:ext uri="{FF2B5EF4-FFF2-40B4-BE49-F238E27FC236}">
                <a16:creationId xmlns:a16="http://schemas.microsoft.com/office/drawing/2014/main" id="{FBD223A4-35DD-40A2-B3D1-E3367BD98BC8}"/>
              </a:ext>
            </a:extLst>
          </p:cNvPr>
          <p:cNvSpPr>
            <a:spLocks noGrp="1"/>
          </p:cNvSpPr>
          <p:nvPr>
            <p:ph type="title"/>
          </p:nvPr>
        </p:nvSpPr>
        <p:spPr>
          <a:xfrm>
            <a:off x="199292" y="365126"/>
            <a:ext cx="8316058" cy="591477"/>
          </a:xfrm>
        </p:spPr>
        <p:txBody>
          <a:bodyPr/>
          <a:lstStyle/>
          <a:p>
            <a:r>
              <a:rPr lang="en-US" dirty="0"/>
              <a:t>Tidy can seem complicated but not impossible.</a:t>
            </a:r>
          </a:p>
        </p:txBody>
      </p:sp>
      <p:sp>
        <p:nvSpPr>
          <p:cNvPr id="4" name="Slide Number Placeholder 3">
            <a:extLst>
              <a:ext uri="{FF2B5EF4-FFF2-40B4-BE49-F238E27FC236}">
                <a16:creationId xmlns:a16="http://schemas.microsoft.com/office/drawing/2014/main" id="{BF13368D-75F6-4D13-8997-FC3F917E4C02}"/>
              </a:ext>
            </a:extLst>
          </p:cNvPr>
          <p:cNvSpPr>
            <a:spLocks noGrp="1"/>
          </p:cNvSpPr>
          <p:nvPr>
            <p:ph type="sldNum" sz="quarter" idx="12"/>
          </p:nvPr>
        </p:nvSpPr>
        <p:spPr/>
        <p:txBody>
          <a:bodyPr/>
          <a:lstStyle/>
          <a:p>
            <a:fld id="{37290FF7-652B-4475-AEAB-8B1A5D23AE09}" type="slidenum">
              <a:rPr lang="en-US" smtClean="0"/>
              <a:t>51</a:t>
            </a:fld>
            <a:endParaRPr lang="en-US"/>
          </a:p>
        </p:txBody>
      </p:sp>
      <p:sp>
        <p:nvSpPr>
          <p:cNvPr id="10" name="Rectangle 9">
            <a:extLst>
              <a:ext uri="{FF2B5EF4-FFF2-40B4-BE49-F238E27FC236}">
                <a16:creationId xmlns:a16="http://schemas.microsoft.com/office/drawing/2014/main" id="{07C73059-F476-45F0-B504-D60AD0F87643}"/>
              </a:ext>
            </a:extLst>
          </p:cNvPr>
          <p:cNvSpPr/>
          <p:nvPr/>
        </p:nvSpPr>
        <p:spPr>
          <a:xfrm>
            <a:off x="479105" y="4486727"/>
            <a:ext cx="3696958" cy="1077218"/>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all.sentiment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u="sng"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inner_join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nrc.lexicon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count(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tweet,sentiment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spread(tweet, n, fill = 0)</a:t>
            </a:r>
          </a:p>
        </p:txBody>
      </p:sp>
      <p:sp>
        <p:nvSpPr>
          <p:cNvPr id="11" name="TextBox 10">
            <a:extLst>
              <a:ext uri="{FF2B5EF4-FFF2-40B4-BE49-F238E27FC236}">
                <a16:creationId xmlns:a16="http://schemas.microsoft.com/office/drawing/2014/main" id="{4010DD0B-33D8-4C8D-A840-908EF79D276F}"/>
              </a:ext>
            </a:extLst>
          </p:cNvPr>
          <p:cNvSpPr txBox="1"/>
          <p:nvPr/>
        </p:nvSpPr>
        <p:spPr>
          <a:xfrm>
            <a:off x="4425640" y="1505792"/>
            <a:ext cx="3364553" cy="584775"/>
          </a:xfrm>
          <a:prstGeom prst="rect">
            <a:avLst/>
          </a:prstGeom>
          <a:noFill/>
        </p:spPr>
        <p:txBody>
          <a:bodyPr wrap="squar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Forwards an object so the code is easy to understand &amp; concise.</a:t>
            </a:r>
          </a:p>
        </p:txBody>
      </p:sp>
      <p:grpSp>
        <p:nvGrpSpPr>
          <p:cNvPr id="12" name="Group 11">
            <a:extLst>
              <a:ext uri="{FF2B5EF4-FFF2-40B4-BE49-F238E27FC236}">
                <a16:creationId xmlns:a16="http://schemas.microsoft.com/office/drawing/2014/main" id="{FDD1E614-E5A0-4976-A922-39D0CCEB472C}"/>
              </a:ext>
            </a:extLst>
          </p:cNvPr>
          <p:cNvGrpSpPr/>
          <p:nvPr/>
        </p:nvGrpSpPr>
        <p:grpSpPr>
          <a:xfrm>
            <a:off x="1073466" y="1125414"/>
            <a:ext cx="1803699" cy="1065581"/>
            <a:chOff x="1073466" y="914400"/>
            <a:chExt cx="1803699" cy="1065581"/>
          </a:xfrm>
        </p:grpSpPr>
        <p:sp>
          <p:nvSpPr>
            <p:cNvPr id="13" name="Rectangle 12">
              <a:extLst>
                <a:ext uri="{FF2B5EF4-FFF2-40B4-BE49-F238E27FC236}">
                  <a16:creationId xmlns:a16="http://schemas.microsoft.com/office/drawing/2014/main" id="{E8F8D37B-9C5B-4339-845C-B43F17889106}"/>
                </a:ext>
              </a:extLst>
            </p:cNvPr>
            <p:cNvSpPr/>
            <p:nvPr/>
          </p:nvSpPr>
          <p:spPr>
            <a:xfrm>
              <a:off x="1149128" y="1333650"/>
              <a:ext cx="1720215" cy="646331"/>
            </a:xfrm>
            <a:prstGeom prst="rect">
              <a:avLst/>
            </a:prstGeom>
            <a:solidFill>
              <a:schemeClr val="bg1">
                <a:lumMod val="85000"/>
              </a:schemeClr>
            </a:solidFill>
          </p:spPr>
          <p:txBody>
            <a:bodyPr wrap="square">
              <a:spAutoFit/>
            </a:bodyPr>
            <a:lstStyle/>
            <a:p>
              <a:pPr algn="ctr" defTabSz="457200"/>
              <a:r>
                <a:rPr lang="en-US" sz="3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%&gt;%</a:t>
              </a:r>
            </a:p>
          </p:txBody>
        </p:sp>
        <p:sp>
          <p:nvSpPr>
            <p:cNvPr id="14" name="TextBox 13">
              <a:extLst>
                <a:ext uri="{FF2B5EF4-FFF2-40B4-BE49-F238E27FC236}">
                  <a16:creationId xmlns:a16="http://schemas.microsoft.com/office/drawing/2014/main" id="{A640CA88-04CE-4868-B38D-157A5E346B60}"/>
                </a:ext>
              </a:extLst>
            </p:cNvPr>
            <p:cNvSpPr txBox="1"/>
            <p:nvPr/>
          </p:nvSpPr>
          <p:spPr>
            <a:xfrm>
              <a:off x="1073466" y="914400"/>
              <a:ext cx="1803699" cy="338554"/>
            </a:xfrm>
            <a:prstGeom prst="rect">
              <a:avLst/>
            </a:prstGeom>
            <a:noFill/>
          </p:spPr>
          <p:txBody>
            <a:bodyPr wrap="non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The pipe operator</a:t>
              </a:r>
            </a:p>
          </p:txBody>
        </p:sp>
      </p:grpSp>
      <p:cxnSp>
        <p:nvCxnSpPr>
          <p:cNvPr id="16" name="Straight Connector 15">
            <a:extLst>
              <a:ext uri="{FF2B5EF4-FFF2-40B4-BE49-F238E27FC236}">
                <a16:creationId xmlns:a16="http://schemas.microsoft.com/office/drawing/2014/main" id="{3CA0F96C-7C39-4931-BE9D-E3A7EDB06FEF}"/>
              </a:ext>
            </a:extLst>
          </p:cNvPr>
          <p:cNvCxnSpPr/>
          <p:nvPr/>
        </p:nvCxnSpPr>
        <p:spPr>
          <a:xfrm>
            <a:off x="1920240" y="3036044"/>
            <a:ext cx="5303520" cy="0"/>
          </a:xfrm>
          <a:prstGeom prst="line">
            <a:avLst/>
          </a:prstGeom>
          <a:effectLst/>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5FBD77FD-884E-41B8-9DDB-2990E7786254}"/>
              </a:ext>
            </a:extLst>
          </p:cNvPr>
          <p:cNvGrpSpPr/>
          <p:nvPr/>
        </p:nvGrpSpPr>
        <p:grpSpPr>
          <a:xfrm>
            <a:off x="5144231" y="4876800"/>
            <a:ext cx="1467580" cy="976313"/>
            <a:chOff x="6515101" y="2824163"/>
            <a:chExt cx="1123950" cy="747712"/>
          </a:xfrm>
        </p:grpSpPr>
        <p:sp>
          <p:nvSpPr>
            <p:cNvPr id="18" name="Freeform 27">
              <a:extLst>
                <a:ext uri="{FF2B5EF4-FFF2-40B4-BE49-F238E27FC236}">
                  <a16:creationId xmlns:a16="http://schemas.microsoft.com/office/drawing/2014/main" id="{09C72037-1D2C-433E-A839-1634A7FAAB7D}"/>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9" name="Freeform 28">
              <a:extLst>
                <a:ext uri="{FF2B5EF4-FFF2-40B4-BE49-F238E27FC236}">
                  <a16:creationId xmlns:a16="http://schemas.microsoft.com/office/drawing/2014/main" id="{B26589AD-8E45-4BC9-99F5-7130148FBE31}"/>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0" name="Freeform 29">
              <a:extLst>
                <a:ext uri="{FF2B5EF4-FFF2-40B4-BE49-F238E27FC236}">
                  <a16:creationId xmlns:a16="http://schemas.microsoft.com/office/drawing/2014/main" id="{F5539E4B-6AEB-4978-B485-8F3BBCC4AFD3}"/>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21" name="Rectangle 20">
            <a:extLst>
              <a:ext uri="{FF2B5EF4-FFF2-40B4-BE49-F238E27FC236}">
                <a16:creationId xmlns:a16="http://schemas.microsoft.com/office/drawing/2014/main" id="{F8FF7FC7-4798-4302-B168-8AC6B76F07FE}"/>
              </a:ext>
            </a:extLst>
          </p:cNvPr>
          <p:cNvSpPr/>
          <p:nvPr/>
        </p:nvSpPr>
        <p:spPr>
          <a:xfrm>
            <a:off x="7481997" y="5061154"/>
            <a:ext cx="1338828" cy="369332"/>
          </a:xfrm>
          <a:prstGeom prst="rect">
            <a:avLst/>
          </a:prstGeom>
          <a:solidFill>
            <a:srgbClr val="FFC000"/>
          </a:solidFill>
        </p:spPr>
        <p:txBody>
          <a:bodyPr wrap="none">
            <a:spAutoFit/>
          </a:bodyPr>
          <a:lstStyle/>
          <a:p>
            <a:pPr defTabSz="457200"/>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inner_join</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sp>
        <p:nvSpPr>
          <p:cNvPr id="29" name="TextBox 28">
            <a:extLst>
              <a:ext uri="{FF2B5EF4-FFF2-40B4-BE49-F238E27FC236}">
                <a16:creationId xmlns:a16="http://schemas.microsoft.com/office/drawing/2014/main" id="{EA4888E1-ED60-4A19-A199-9F95694F7409}"/>
              </a:ext>
            </a:extLst>
          </p:cNvPr>
          <p:cNvSpPr txBox="1"/>
          <p:nvPr/>
        </p:nvSpPr>
        <p:spPr>
          <a:xfrm rot="19379462">
            <a:off x="4671364" y="4839820"/>
            <a:ext cx="941283" cy="307777"/>
          </a:xfrm>
          <a:prstGeom prst="rect">
            <a:avLst/>
          </a:prstGeom>
          <a:noFill/>
        </p:spPr>
        <p:txBody>
          <a:bodyPr wrap="none" rtlCol="0">
            <a:spAutoFit/>
          </a:bodyPr>
          <a:lstStyle/>
          <a:p>
            <a:pP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Song text</a:t>
            </a:r>
          </a:p>
        </p:txBody>
      </p:sp>
      <p:sp>
        <p:nvSpPr>
          <p:cNvPr id="30" name="TextBox 29">
            <a:extLst>
              <a:ext uri="{FF2B5EF4-FFF2-40B4-BE49-F238E27FC236}">
                <a16:creationId xmlns:a16="http://schemas.microsoft.com/office/drawing/2014/main" id="{4DF17764-2885-44A3-B581-4ACF181B5058}"/>
              </a:ext>
            </a:extLst>
          </p:cNvPr>
          <p:cNvSpPr txBox="1"/>
          <p:nvPr/>
        </p:nvSpPr>
        <p:spPr>
          <a:xfrm rot="2816421">
            <a:off x="6162538" y="4664530"/>
            <a:ext cx="1040670" cy="523220"/>
          </a:xfrm>
          <a:prstGeom prst="rect">
            <a:avLst/>
          </a:prstGeom>
          <a:noFill/>
        </p:spPr>
        <p:txBody>
          <a:bodyPr wrap="none" rtlCol="0">
            <a:spAutoFit/>
          </a:bodyPr>
          <a:lstStyle/>
          <a:p>
            <a:pPr algn="ct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Sentiment </a:t>
            </a:r>
          </a:p>
          <a:p>
            <a:pPr algn="ct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words</a:t>
            </a:r>
          </a:p>
        </p:txBody>
      </p:sp>
      <p:sp>
        <p:nvSpPr>
          <p:cNvPr id="28" name="Footer Placeholder 5">
            <a:extLst>
              <a:ext uri="{FF2B5EF4-FFF2-40B4-BE49-F238E27FC236}">
                <a16:creationId xmlns:a16="http://schemas.microsoft.com/office/drawing/2014/main" id="{B33C3270-31B8-4616-8412-B103AD58E3D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657305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65DCE0-2F75-428E-8B52-D349D7F4F56C}"/>
              </a:ext>
            </a:extLst>
          </p:cNvPr>
          <p:cNvSpPr>
            <a:spLocks noGrp="1"/>
          </p:cNvSpPr>
          <p:nvPr>
            <p:ph type="dt" sz="half" idx="10"/>
          </p:nvPr>
        </p:nvSpPr>
        <p:spPr/>
        <p:txBody>
          <a:bodyPr/>
          <a:lstStyle/>
          <a:p>
            <a:fld id="{6700A58B-DD98-43D0-B791-721480A02982}" type="datetime1">
              <a:rPr lang="en-US" smtClean="0"/>
              <a:t>4/8/24</a:t>
            </a:fld>
            <a:endParaRPr lang="en-US"/>
          </a:p>
        </p:txBody>
      </p:sp>
      <p:sp>
        <p:nvSpPr>
          <p:cNvPr id="3" name="Title 2">
            <a:extLst>
              <a:ext uri="{FF2B5EF4-FFF2-40B4-BE49-F238E27FC236}">
                <a16:creationId xmlns:a16="http://schemas.microsoft.com/office/drawing/2014/main" id="{EB3CF5A1-BED0-4907-B2BD-D33AF938999E}"/>
              </a:ext>
            </a:extLst>
          </p:cNvPr>
          <p:cNvSpPr>
            <a:spLocks noGrp="1"/>
          </p:cNvSpPr>
          <p:nvPr>
            <p:ph type="title"/>
          </p:nvPr>
        </p:nvSpPr>
        <p:spPr>
          <a:xfrm>
            <a:off x="105508" y="365126"/>
            <a:ext cx="8409842" cy="591477"/>
          </a:xfrm>
        </p:spPr>
        <p:txBody>
          <a:bodyPr/>
          <a:lstStyle/>
          <a:p>
            <a:r>
              <a:rPr lang="en-US" dirty="0"/>
              <a:t>Starting with a DTM, its straightforward</a:t>
            </a:r>
          </a:p>
        </p:txBody>
      </p:sp>
      <p:sp>
        <p:nvSpPr>
          <p:cNvPr id="4" name="Slide Number Placeholder 3">
            <a:extLst>
              <a:ext uri="{FF2B5EF4-FFF2-40B4-BE49-F238E27FC236}">
                <a16:creationId xmlns:a16="http://schemas.microsoft.com/office/drawing/2014/main" id="{3508B99A-E370-4A9F-9765-3CE868FE9338}"/>
              </a:ext>
            </a:extLst>
          </p:cNvPr>
          <p:cNvSpPr>
            <a:spLocks noGrp="1"/>
          </p:cNvSpPr>
          <p:nvPr>
            <p:ph type="sldNum" sz="quarter" idx="12"/>
          </p:nvPr>
        </p:nvSpPr>
        <p:spPr/>
        <p:txBody>
          <a:bodyPr/>
          <a:lstStyle/>
          <a:p>
            <a:fld id="{37290FF7-652B-4475-AEAB-8B1A5D23AE09}" type="slidenum">
              <a:rPr lang="en-US" smtClean="0"/>
              <a:t>52</a:t>
            </a:fld>
            <a:endParaRPr lang="en-US"/>
          </a:p>
        </p:txBody>
      </p:sp>
      <p:sp>
        <p:nvSpPr>
          <p:cNvPr id="6" name="Rectangle 5">
            <a:extLst>
              <a:ext uri="{FF2B5EF4-FFF2-40B4-BE49-F238E27FC236}">
                <a16:creationId xmlns:a16="http://schemas.microsoft.com/office/drawing/2014/main" id="{E23CC522-3057-4819-AD48-ED01C1758783}"/>
              </a:ext>
            </a:extLst>
          </p:cNvPr>
          <p:cNvSpPr/>
          <p:nvPr/>
        </p:nvSpPr>
        <p:spPr>
          <a:xfrm>
            <a:off x="105508" y="1456029"/>
            <a:ext cx="4991931" cy="3600986"/>
          </a:xfrm>
          <a:prstGeom prst="rect">
            <a:avLst/>
          </a:prstGeom>
          <a:solidFill>
            <a:schemeClr val="bg1">
              <a:lumMod val="85000"/>
            </a:schemeClr>
          </a:solidFill>
        </p:spPr>
        <p:txBody>
          <a:bodyPr wrap="square">
            <a:spAutoFit/>
          </a:bodyPr>
          <a:lstStyle/>
          <a:p>
            <a:r>
              <a:rPr lang="en-US" sz="1200" dirty="0" err="1">
                <a:latin typeface="Consolas" panose="020B0609020204030204" pitchFamily="49" charset="0"/>
                <a:cs typeface="Consolas" panose="020B0609020204030204" pitchFamily="49" charset="0"/>
              </a:rPr>
              <a:t>cleanTibbles</a:t>
            </a:r>
            <a:r>
              <a:rPr lang="en-US" sz="1200" dirty="0">
                <a:latin typeface="Consolas" panose="020B0609020204030204" pitchFamily="49" charset="0"/>
                <a:cs typeface="Consolas" panose="020B0609020204030204" pitchFamily="49" charset="0"/>
              </a:rPr>
              <a:t> &lt;- list()</a:t>
            </a:r>
          </a:p>
          <a:p>
            <a:r>
              <a:rPr lang="en-US" sz="1200" dirty="0">
                <a:latin typeface="Consolas" panose="020B0609020204030204" pitchFamily="49" charset="0"/>
                <a:cs typeface="Consolas" panose="020B0609020204030204" pitchFamily="49" charset="0"/>
              </a:rPr>
              <a:t>for(</a:t>
            </a:r>
            <a:r>
              <a:rPr lang="en-US" sz="1200" dirty="0" err="1">
                <a:latin typeface="Consolas" panose="020B0609020204030204" pitchFamily="49" charset="0"/>
                <a:cs typeface="Consolas" panose="020B0609020204030204" pitchFamily="49" charset="0"/>
              </a:rPr>
              <a:t>i</a:t>
            </a:r>
            <a:r>
              <a:rPr lang="en-US" sz="1200" dirty="0">
                <a:latin typeface="Consolas" panose="020B0609020204030204" pitchFamily="49" charset="0"/>
                <a:cs typeface="Consolas" panose="020B0609020204030204" pitchFamily="49" charset="0"/>
              </a:rPr>
              <a:t> in 1:length(all)){</a:t>
            </a:r>
          </a:p>
          <a:p>
            <a:r>
              <a:rPr lang="en-US" sz="1200" dirty="0">
                <a:latin typeface="Consolas" panose="020B0609020204030204" pitchFamily="49" charset="0"/>
                <a:cs typeface="Consolas" panose="020B0609020204030204" pitchFamily="49" charset="0"/>
              </a:rPr>
              <a:t>  x &lt;- </a:t>
            </a:r>
            <a:r>
              <a:rPr lang="en-US" sz="1200" dirty="0" err="1">
                <a:latin typeface="Consolas" panose="020B0609020204030204" pitchFamily="49" charset="0"/>
                <a:cs typeface="Consolas" panose="020B0609020204030204" pitchFamily="49" charset="0"/>
              </a:rPr>
              <a:t>VCorpus</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VectorSource</a:t>
            </a:r>
            <a:r>
              <a:rPr lang="en-US" sz="1200" dirty="0">
                <a:latin typeface="Consolas" panose="020B0609020204030204" pitchFamily="49" charset="0"/>
                <a:cs typeface="Consolas" panose="020B0609020204030204" pitchFamily="49" charset="0"/>
              </a:rPr>
              <a:t>(all[</a:t>
            </a:r>
            <a:r>
              <a:rPr lang="en-US" sz="1200" dirty="0" err="1">
                <a:latin typeface="Consolas" panose="020B0609020204030204" pitchFamily="49" charset="0"/>
                <a:cs typeface="Consolas" panose="020B0609020204030204" pitchFamily="49" charset="0"/>
              </a:rPr>
              <a:t>i</a:t>
            </a:r>
            <a:r>
              <a:rPr lang="en-US" sz="1200" dirty="0">
                <a:latin typeface="Consolas" panose="020B0609020204030204" pitchFamily="49" charset="0"/>
                <a:cs typeface="Consolas" panose="020B0609020204030204" pitchFamily="49" charset="0"/>
              </a:rPr>
              <a:t>])) #declare as a corpus</a:t>
            </a:r>
          </a:p>
          <a:p>
            <a:r>
              <a:rPr lang="en-US" sz="1200" dirty="0">
                <a:latin typeface="Consolas" panose="020B0609020204030204" pitchFamily="49" charset="0"/>
                <a:cs typeface="Consolas" panose="020B0609020204030204" pitchFamily="49" charset="0"/>
              </a:rPr>
              <a:t>  x &lt;- </a:t>
            </a:r>
            <a:r>
              <a:rPr lang="en-US" sz="1200" dirty="0" err="1">
                <a:latin typeface="Consolas" panose="020B0609020204030204" pitchFamily="49" charset="0"/>
                <a:cs typeface="Consolas" panose="020B0609020204030204" pitchFamily="49" charset="0"/>
              </a:rPr>
              <a:t>cleanCorpus</a:t>
            </a:r>
            <a:r>
              <a:rPr lang="en-US" sz="1200" dirty="0">
                <a:latin typeface="Consolas" panose="020B0609020204030204" pitchFamily="49" charset="0"/>
                <a:cs typeface="Consolas" panose="020B0609020204030204" pitchFamily="49" charset="0"/>
              </a:rPr>
              <a:t>(x, </a:t>
            </a:r>
            <a:r>
              <a:rPr lang="en-US" sz="1200" dirty="0" err="1">
                <a:latin typeface="Consolas" panose="020B0609020204030204" pitchFamily="49" charset="0"/>
                <a:cs typeface="Consolas" panose="020B0609020204030204" pitchFamily="49" charset="0"/>
              </a:rPr>
              <a:t>customStopwords</a:t>
            </a:r>
            <a:r>
              <a:rPr lang="en-US" sz="1200" dirty="0">
                <a:latin typeface="Consolas" panose="020B0609020204030204" pitchFamily="49" charset="0"/>
                <a:cs typeface="Consolas" panose="020B0609020204030204" pitchFamily="49" charset="0"/>
              </a:rPr>
              <a:t>) #clean each corpus</a:t>
            </a:r>
          </a:p>
          <a:p>
            <a:r>
              <a:rPr lang="en-US" sz="1200" dirty="0">
                <a:latin typeface="Consolas" panose="020B0609020204030204" pitchFamily="49" charset="0"/>
                <a:cs typeface="Consolas" panose="020B0609020204030204" pitchFamily="49" charset="0"/>
              </a:rPr>
              <a:t>  x &lt;- </a:t>
            </a:r>
            <a:r>
              <a:rPr lang="en-US" sz="1200" dirty="0" err="1">
                <a:latin typeface="Consolas" panose="020B0609020204030204" pitchFamily="49" charset="0"/>
                <a:cs typeface="Consolas" panose="020B0609020204030204" pitchFamily="49" charset="0"/>
              </a:rPr>
              <a:t>DocumentTermMatrix</a:t>
            </a:r>
            <a:r>
              <a:rPr lang="en-US" sz="1200" dirty="0">
                <a:latin typeface="Consolas" panose="020B0609020204030204" pitchFamily="49" charset="0"/>
                <a:cs typeface="Consolas" panose="020B0609020204030204" pitchFamily="49" charset="0"/>
              </a:rPr>
              <a:t>(x) #make a DTM</a:t>
            </a:r>
          </a:p>
          <a:p>
            <a:r>
              <a:rPr lang="en-US" sz="1200" dirty="0">
                <a:latin typeface="Consolas" panose="020B0609020204030204" pitchFamily="49" charset="0"/>
                <a:cs typeface="Consolas" panose="020B0609020204030204" pitchFamily="49" charset="0"/>
              </a:rPr>
              <a:t>  x &lt;- tidy(x) #change orientation</a:t>
            </a:r>
          </a:p>
          <a:p>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x$document</a:t>
            </a:r>
            <a:r>
              <a:rPr lang="en-US" sz="1200" dirty="0">
                <a:latin typeface="Consolas" panose="020B0609020204030204" pitchFamily="49" charset="0"/>
                <a:cs typeface="Consolas" panose="020B0609020204030204" pitchFamily="49" charset="0"/>
              </a:rPr>
              <a:t> &lt;- </a:t>
            </a:r>
            <a:r>
              <a:rPr lang="en-US" sz="1200" dirty="0" err="1">
                <a:latin typeface="Consolas" panose="020B0609020204030204" pitchFamily="49" charset="0"/>
                <a:cs typeface="Consolas" panose="020B0609020204030204" pitchFamily="49" charset="0"/>
              </a:rPr>
              <a:t>documentTopics</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i</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cleanTibbles</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documentTopics</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i</a:t>
            </a:r>
            <a:r>
              <a:rPr lang="en-US" sz="1200" dirty="0">
                <a:latin typeface="Consolas" panose="020B0609020204030204" pitchFamily="49" charset="0"/>
                <a:cs typeface="Consolas" panose="020B0609020204030204" pitchFamily="49" charset="0"/>
              </a:rPr>
              <a:t>]]] &lt;- x #put it into the list</a:t>
            </a:r>
          </a:p>
          <a:p>
            <a:r>
              <a:rPr lang="en-US" sz="1200" dirty="0">
                <a:latin typeface="Consolas" panose="020B0609020204030204" pitchFamily="49" charset="0"/>
                <a:cs typeface="Consolas" panose="020B0609020204030204" pitchFamily="49" charset="0"/>
              </a:rPr>
              <a:t>}</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 Get </a:t>
            </a:r>
            <a:r>
              <a:rPr lang="en-US" sz="1200" dirty="0" err="1">
                <a:latin typeface="Consolas" panose="020B0609020204030204" pitchFamily="49" charset="0"/>
                <a:cs typeface="Consolas" panose="020B0609020204030204" pitchFamily="49" charset="0"/>
              </a:rPr>
              <a:t>bing</a:t>
            </a:r>
            <a:r>
              <a:rPr lang="en-US" sz="1200" dirty="0">
                <a:latin typeface="Consolas" panose="020B0609020204030204" pitchFamily="49" charset="0"/>
                <a:cs typeface="Consolas" panose="020B0609020204030204" pitchFamily="49" charset="0"/>
              </a:rPr>
              <a:t> lexicon</a:t>
            </a:r>
          </a:p>
          <a:p>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afinn</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bing</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nrc</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loughran</a:t>
            </a:r>
            <a:r>
              <a:rPr lang="en-US" sz="1200" dirty="0">
                <a:latin typeface="Consolas" panose="020B0609020204030204" pitchFamily="49" charset="0"/>
                <a:cs typeface="Consolas" panose="020B0609020204030204" pitchFamily="49" charset="0"/>
              </a:rPr>
              <a:t>"</a:t>
            </a:r>
          </a:p>
          <a:p>
            <a:r>
              <a:rPr lang="en-US" sz="1200" dirty="0" err="1">
                <a:latin typeface="Consolas" panose="020B0609020204030204" pitchFamily="49" charset="0"/>
                <a:cs typeface="Consolas" panose="020B0609020204030204" pitchFamily="49" charset="0"/>
              </a:rPr>
              <a:t>bing</a:t>
            </a:r>
            <a:r>
              <a:rPr lang="en-US" sz="1200" dirty="0">
                <a:latin typeface="Consolas" panose="020B0609020204030204" pitchFamily="49" charset="0"/>
                <a:cs typeface="Consolas" panose="020B0609020204030204" pitchFamily="49" charset="0"/>
              </a:rPr>
              <a:t>&lt;-</a:t>
            </a:r>
            <a:r>
              <a:rPr lang="en-US" sz="1200" dirty="0" err="1">
                <a:latin typeface="Consolas" panose="020B0609020204030204" pitchFamily="49" charset="0"/>
                <a:cs typeface="Consolas" panose="020B0609020204030204" pitchFamily="49" charset="0"/>
              </a:rPr>
              <a:t>get_sentiments</a:t>
            </a:r>
            <a:r>
              <a:rPr lang="en-US" sz="1200" dirty="0">
                <a:latin typeface="Consolas" panose="020B0609020204030204" pitchFamily="49" charset="0"/>
                <a:cs typeface="Consolas" panose="020B0609020204030204" pitchFamily="49" charset="0"/>
              </a:rPr>
              <a:t>(lexicon = c("</a:t>
            </a:r>
            <a:r>
              <a:rPr lang="en-US" sz="1200" dirty="0" err="1">
                <a:latin typeface="Consolas" panose="020B0609020204030204" pitchFamily="49" charset="0"/>
                <a:cs typeface="Consolas" panose="020B0609020204030204" pitchFamily="49" charset="0"/>
              </a:rPr>
              <a:t>bing</a:t>
            </a:r>
            <a:r>
              <a:rPr lang="en-US" sz="1200" dirty="0">
                <a:latin typeface="Consolas" panose="020B0609020204030204" pitchFamily="49" charset="0"/>
                <a:cs typeface="Consolas" panose="020B0609020204030204" pitchFamily="49" charset="0"/>
              </a:rPr>
              <a:t>"))</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 Perform the join</a:t>
            </a:r>
          </a:p>
          <a:p>
            <a:r>
              <a:rPr lang="en-US" sz="1200" dirty="0" err="1">
                <a:latin typeface="Consolas" panose="020B0609020204030204" pitchFamily="49" charset="0"/>
                <a:cs typeface="Consolas" panose="020B0609020204030204" pitchFamily="49" charset="0"/>
              </a:rPr>
              <a:t>bingSent</a:t>
            </a:r>
            <a:r>
              <a:rPr lang="en-US" sz="1200" dirty="0">
                <a:latin typeface="Consolas" panose="020B0609020204030204" pitchFamily="49" charset="0"/>
                <a:cs typeface="Consolas" panose="020B0609020204030204" pitchFamily="49" charset="0"/>
              </a:rPr>
              <a:t> &lt;- </a:t>
            </a:r>
            <a:r>
              <a:rPr lang="en-US" sz="1200" dirty="0" err="1">
                <a:latin typeface="Consolas" panose="020B0609020204030204" pitchFamily="49" charset="0"/>
                <a:cs typeface="Consolas" panose="020B0609020204030204" pitchFamily="49" charset="0"/>
              </a:rPr>
              <a:t>inner_join</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allText</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bing</a:t>
            </a:r>
            <a:r>
              <a:rPr lang="en-US" sz="1200" dirty="0">
                <a:latin typeface="Consolas" panose="020B0609020204030204" pitchFamily="49" charset="0"/>
                <a:cs typeface="Consolas" panose="020B0609020204030204" pitchFamily="49" charset="0"/>
              </a:rPr>
              <a:t>, </a:t>
            </a:r>
          </a:p>
          <a:p>
            <a:r>
              <a:rPr lang="en-US" sz="1200" dirty="0">
                <a:latin typeface="Consolas" panose="020B0609020204030204" pitchFamily="49" charset="0"/>
                <a:cs typeface="Consolas" panose="020B0609020204030204" pitchFamily="49" charset="0"/>
              </a:rPr>
              <a:t>                       by=c('term'='word'))</a:t>
            </a:r>
          </a:p>
        </p:txBody>
      </p:sp>
      <p:sp>
        <p:nvSpPr>
          <p:cNvPr id="7" name="TextBox 6">
            <a:extLst>
              <a:ext uri="{FF2B5EF4-FFF2-40B4-BE49-F238E27FC236}">
                <a16:creationId xmlns:a16="http://schemas.microsoft.com/office/drawing/2014/main" id="{64BF376E-724E-4A47-B167-F5A4169AAA55}"/>
              </a:ext>
            </a:extLst>
          </p:cNvPr>
          <p:cNvSpPr txBox="1"/>
          <p:nvPr/>
        </p:nvSpPr>
        <p:spPr>
          <a:xfrm>
            <a:off x="5789626" y="2105748"/>
            <a:ext cx="2916556" cy="369332"/>
          </a:xfrm>
          <a:prstGeom prst="rect">
            <a:avLst/>
          </a:prstGeom>
          <a:solidFill>
            <a:schemeClr val="accent6"/>
          </a:solidFill>
        </p:spPr>
        <p:txBody>
          <a:bodyPr wrap="square" rtlCol="0">
            <a:spAutoFit/>
          </a:bodyPr>
          <a:lstStyle/>
          <a:p>
            <a:r>
              <a:rPr lang="en-US" dirty="0">
                <a:solidFill>
                  <a:schemeClr val="bg1"/>
                </a:solidFill>
              </a:rPr>
              <a:t>DTM is from the “tm” library</a:t>
            </a:r>
          </a:p>
        </p:txBody>
      </p:sp>
      <p:cxnSp>
        <p:nvCxnSpPr>
          <p:cNvPr id="8" name="Straight Arrow Connector 7">
            <a:extLst>
              <a:ext uri="{FF2B5EF4-FFF2-40B4-BE49-F238E27FC236}">
                <a16:creationId xmlns:a16="http://schemas.microsoft.com/office/drawing/2014/main" id="{A26A99F2-048A-4E21-A24D-F22B5D02BFA9}"/>
              </a:ext>
            </a:extLst>
          </p:cNvPr>
          <p:cNvCxnSpPr>
            <a:cxnSpLocks/>
            <a:endCxn id="7" idx="1"/>
          </p:cNvCxnSpPr>
          <p:nvPr/>
        </p:nvCxnSpPr>
        <p:spPr>
          <a:xfrm flipV="1">
            <a:off x="3718560" y="2290414"/>
            <a:ext cx="2071066" cy="6881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75F7F4F-E745-4348-9ED2-5C0BEBBD6AFF}"/>
              </a:ext>
            </a:extLst>
          </p:cNvPr>
          <p:cNvCxnSpPr>
            <a:cxnSpLocks/>
          </p:cNvCxnSpPr>
          <p:nvPr/>
        </p:nvCxnSpPr>
        <p:spPr>
          <a:xfrm>
            <a:off x="3109426" y="2557961"/>
            <a:ext cx="2486855" cy="17304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A299686-BF25-416D-B48C-AAE63F126E0B}"/>
              </a:ext>
            </a:extLst>
          </p:cNvPr>
          <p:cNvSpPr txBox="1"/>
          <p:nvPr/>
        </p:nvSpPr>
        <p:spPr>
          <a:xfrm>
            <a:off x="5596281" y="2535068"/>
            <a:ext cx="3336702" cy="369332"/>
          </a:xfrm>
          <a:prstGeom prst="rect">
            <a:avLst/>
          </a:prstGeom>
          <a:solidFill>
            <a:schemeClr val="accent6"/>
          </a:solidFill>
        </p:spPr>
        <p:txBody>
          <a:bodyPr wrap="square" rtlCol="0">
            <a:spAutoFit/>
          </a:bodyPr>
          <a:lstStyle/>
          <a:p>
            <a:r>
              <a:rPr lang="en-US" dirty="0">
                <a:solidFill>
                  <a:schemeClr val="bg1"/>
                </a:solidFill>
              </a:rPr>
              <a:t>Easy way to make it into a </a:t>
            </a:r>
            <a:r>
              <a:rPr lang="en-US" dirty="0" err="1">
                <a:solidFill>
                  <a:schemeClr val="bg1"/>
                </a:solidFill>
              </a:rPr>
              <a:t>tibble</a:t>
            </a:r>
            <a:r>
              <a:rPr lang="en-US" dirty="0">
                <a:solidFill>
                  <a:schemeClr val="bg1"/>
                </a:solidFill>
              </a:rPr>
              <a:t>.</a:t>
            </a:r>
          </a:p>
        </p:txBody>
      </p:sp>
      <p:grpSp>
        <p:nvGrpSpPr>
          <p:cNvPr id="11" name="Group 10">
            <a:extLst>
              <a:ext uri="{FF2B5EF4-FFF2-40B4-BE49-F238E27FC236}">
                <a16:creationId xmlns:a16="http://schemas.microsoft.com/office/drawing/2014/main" id="{F2B41F8A-7E4B-4C03-9A34-7FA8AB00BC9B}"/>
              </a:ext>
            </a:extLst>
          </p:cNvPr>
          <p:cNvGrpSpPr/>
          <p:nvPr/>
        </p:nvGrpSpPr>
        <p:grpSpPr>
          <a:xfrm>
            <a:off x="6439716" y="4344537"/>
            <a:ext cx="1467580" cy="976313"/>
            <a:chOff x="6515101" y="2824163"/>
            <a:chExt cx="1123950" cy="747712"/>
          </a:xfrm>
        </p:grpSpPr>
        <p:sp>
          <p:nvSpPr>
            <p:cNvPr id="12" name="Freeform 11">
              <a:extLst>
                <a:ext uri="{FF2B5EF4-FFF2-40B4-BE49-F238E27FC236}">
                  <a16:creationId xmlns:a16="http://schemas.microsoft.com/office/drawing/2014/main" id="{2CFA4C18-8660-464F-AD38-19CE8922E600}"/>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2">
              <a:extLst>
                <a:ext uri="{FF2B5EF4-FFF2-40B4-BE49-F238E27FC236}">
                  <a16:creationId xmlns:a16="http://schemas.microsoft.com/office/drawing/2014/main" id="{92F1579F-CC28-4A58-AEAF-35DFA149FD98}"/>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4" name="Freeform 13">
              <a:extLst>
                <a:ext uri="{FF2B5EF4-FFF2-40B4-BE49-F238E27FC236}">
                  <a16:creationId xmlns:a16="http://schemas.microsoft.com/office/drawing/2014/main" id="{15628F0D-5870-462D-890F-EF60181BBF3A}"/>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15" name="TextBox 14">
            <a:extLst>
              <a:ext uri="{FF2B5EF4-FFF2-40B4-BE49-F238E27FC236}">
                <a16:creationId xmlns:a16="http://schemas.microsoft.com/office/drawing/2014/main" id="{B5303150-860F-4368-9DE0-D6479C4B4CA4}"/>
              </a:ext>
            </a:extLst>
          </p:cNvPr>
          <p:cNvSpPr txBox="1"/>
          <p:nvPr/>
        </p:nvSpPr>
        <p:spPr>
          <a:xfrm>
            <a:off x="5553585" y="4678805"/>
            <a:ext cx="1359668" cy="307777"/>
          </a:xfrm>
          <a:prstGeom prst="rect">
            <a:avLst/>
          </a:prstGeom>
          <a:noFill/>
        </p:spPr>
        <p:txBody>
          <a:bodyPr wrap="none" rtlCol="0">
            <a:spAutoFit/>
          </a:bodyPr>
          <a:lstStyle/>
          <a:p>
            <a:r>
              <a:rPr lang="en-US" dirty="0" err="1"/>
              <a:t>Weeknd</a:t>
            </a:r>
            <a:r>
              <a:rPr lang="en-US" dirty="0"/>
              <a:t> Lyrics</a:t>
            </a:r>
          </a:p>
        </p:txBody>
      </p:sp>
      <p:sp>
        <p:nvSpPr>
          <p:cNvPr id="16" name="TextBox 15">
            <a:extLst>
              <a:ext uri="{FF2B5EF4-FFF2-40B4-BE49-F238E27FC236}">
                <a16:creationId xmlns:a16="http://schemas.microsoft.com/office/drawing/2014/main" id="{F674C6D7-F68B-4746-B2D0-9C7C6D559323}"/>
              </a:ext>
            </a:extLst>
          </p:cNvPr>
          <p:cNvSpPr txBox="1"/>
          <p:nvPr/>
        </p:nvSpPr>
        <p:spPr>
          <a:xfrm>
            <a:off x="7548432" y="4678805"/>
            <a:ext cx="1210588" cy="307777"/>
          </a:xfrm>
          <a:prstGeom prst="rect">
            <a:avLst/>
          </a:prstGeom>
          <a:noFill/>
        </p:spPr>
        <p:txBody>
          <a:bodyPr wrap="none" rtlCol="0">
            <a:spAutoFit/>
          </a:bodyPr>
          <a:lstStyle/>
          <a:p>
            <a:r>
              <a:rPr lang="en-US" dirty="0"/>
              <a:t>Bing Lexicon</a:t>
            </a:r>
          </a:p>
        </p:txBody>
      </p:sp>
      <p:cxnSp>
        <p:nvCxnSpPr>
          <p:cNvPr id="17" name="Straight Arrow Connector 16">
            <a:extLst>
              <a:ext uri="{FF2B5EF4-FFF2-40B4-BE49-F238E27FC236}">
                <a16:creationId xmlns:a16="http://schemas.microsoft.com/office/drawing/2014/main" id="{C5D6D106-9382-46D2-B76A-358735CBB6A0}"/>
              </a:ext>
            </a:extLst>
          </p:cNvPr>
          <p:cNvCxnSpPr>
            <a:cxnSpLocks/>
            <a:endCxn id="15" idx="1"/>
          </p:cNvCxnSpPr>
          <p:nvPr/>
        </p:nvCxnSpPr>
        <p:spPr>
          <a:xfrm>
            <a:off x="2926080" y="4505413"/>
            <a:ext cx="2627505" cy="32728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8" name="Footer Placeholder 5">
            <a:extLst>
              <a:ext uri="{FF2B5EF4-FFF2-40B4-BE49-F238E27FC236}">
                <a16:creationId xmlns:a16="http://schemas.microsoft.com/office/drawing/2014/main" id="{8AE002FA-DFB4-48C8-9F86-38B07EE341A7}"/>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731358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FC69CA-ACEF-4D3F-8CBB-11F6139624E3}"/>
              </a:ext>
            </a:extLst>
          </p:cNvPr>
          <p:cNvSpPr>
            <a:spLocks noGrp="1"/>
          </p:cNvSpPr>
          <p:nvPr>
            <p:ph type="dt" sz="half" idx="10"/>
          </p:nvPr>
        </p:nvSpPr>
        <p:spPr/>
        <p:txBody>
          <a:bodyPr/>
          <a:lstStyle/>
          <a:p>
            <a:fld id="{6700A58B-DD98-43D0-B791-721480A02982}" type="datetime1">
              <a:rPr lang="en-US" smtClean="0"/>
              <a:t>4/8/24</a:t>
            </a:fld>
            <a:endParaRPr lang="en-US"/>
          </a:p>
        </p:txBody>
      </p:sp>
      <p:sp>
        <p:nvSpPr>
          <p:cNvPr id="3" name="Title 2">
            <a:extLst>
              <a:ext uri="{FF2B5EF4-FFF2-40B4-BE49-F238E27FC236}">
                <a16:creationId xmlns:a16="http://schemas.microsoft.com/office/drawing/2014/main" id="{62A93A46-03A4-4EB5-AB9A-5157597471D3}"/>
              </a:ext>
            </a:extLst>
          </p:cNvPr>
          <p:cNvSpPr>
            <a:spLocks noGrp="1"/>
          </p:cNvSpPr>
          <p:nvPr>
            <p:ph type="title"/>
          </p:nvPr>
        </p:nvSpPr>
        <p:spPr/>
        <p:txBody>
          <a:bodyPr/>
          <a:lstStyle/>
          <a:p>
            <a:r>
              <a:rPr lang="en-US" dirty="0" err="1"/>
              <a:t>TidyText</a:t>
            </a:r>
            <a:r>
              <a:rPr lang="en-US" dirty="0"/>
              <a:t> has other sentiment lexicons</a:t>
            </a:r>
          </a:p>
        </p:txBody>
      </p:sp>
      <p:sp>
        <p:nvSpPr>
          <p:cNvPr id="4" name="Slide Number Placeholder 3">
            <a:extLst>
              <a:ext uri="{FF2B5EF4-FFF2-40B4-BE49-F238E27FC236}">
                <a16:creationId xmlns:a16="http://schemas.microsoft.com/office/drawing/2014/main" id="{235B00B5-B099-4E9D-BE2D-7F50BAFA6756}"/>
              </a:ext>
            </a:extLst>
          </p:cNvPr>
          <p:cNvSpPr>
            <a:spLocks noGrp="1"/>
          </p:cNvSpPr>
          <p:nvPr>
            <p:ph type="sldNum" sz="quarter" idx="12"/>
          </p:nvPr>
        </p:nvSpPr>
        <p:spPr/>
        <p:txBody>
          <a:bodyPr/>
          <a:lstStyle/>
          <a:p>
            <a:fld id="{37290FF7-652B-4475-AEAB-8B1A5D23AE09}" type="slidenum">
              <a:rPr lang="en-US" smtClean="0"/>
              <a:t>53</a:t>
            </a:fld>
            <a:endParaRPr lang="en-US"/>
          </a:p>
        </p:txBody>
      </p:sp>
      <p:grpSp>
        <p:nvGrpSpPr>
          <p:cNvPr id="6" name="Group 5">
            <a:extLst>
              <a:ext uri="{FF2B5EF4-FFF2-40B4-BE49-F238E27FC236}">
                <a16:creationId xmlns:a16="http://schemas.microsoft.com/office/drawing/2014/main" id="{C5C78BA1-6CF6-4F89-ACAE-3A2D7BBFD467}"/>
              </a:ext>
            </a:extLst>
          </p:cNvPr>
          <p:cNvGrpSpPr/>
          <p:nvPr/>
        </p:nvGrpSpPr>
        <p:grpSpPr>
          <a:xfrm>
            <a:off x="2969283" y="5024471"/>
            <a:ext cx="3901138" cy="976313"/>
            <a:chOff x="5131557" y="4344537"/>
            <a:chExt cx="3901138" cy="976313"/>
          </a:xfrm>
        </p:grpSpPr>
        <p:grpSp>
          <p:nvGrpSpPr>
            <p:cNvPr id="7" name="Group 6">
              <a:extLst>
                <a:ext uri="{FF2B5EF4-FFF2-40B4-BE49-F238E27FC236}">
                  <a16:creationId xmlns:a16="http://schemas.microsoft.com/office/drawing/2014/main" id="{19BA0851-91DF-4B36-ABFE-69DA4593A722}"/>
                </a:ext>
              </a:extLst>
            </p:cNvPr>
            <p:cNvGrpSpPr/>
            <p:nvPr/>
          </p:nvGrpSpPr>
          <p:grpSpPr>
            <a:xfrm>
              <a:off x="6017688" y="4344537"/>
              <a:ext cx="1467580" cy="976313"/>
              <a:chOff x="6515101" y="2824163"/>
              <a:chExt cx="1123950" cy="747712"/>
            </a:xfrm>
          </p:grpSpPr>
          <p:sp>
            <p:nvSpPr>
              <p:cNvPr id="10" name="Freeform 11">
                <a:extLst>
                  <a:ext uri="{FF2B5EF4-FFF2-40B4-BE49-F238E27FC236}">
                    <a16:creationId xmlns:a16="http://schemas.microsoft.com/office/drawing/2014/main" id="{6C0C6020-3AB8-40C4-818C-39D79ADABBBD}"/>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1" name="Freeform 12">
                <a:extLst>
                  <a:ext uri="{FF2B5EF4-FFF2-40B4-BE49-F238E27FC236}">
                    <a16:creationId xmlns:a16="http://schemas.microsoft.com/office/drawing/2014/main" id="{67C0577F-0FED-4620-8102-7AD9E20DB1BA}"/>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2" name="Freeform 13">
                <a:extLst>
                  <a:ext uri="{FF2B5EF4-FFF2-40B4-BE49-F238E27FC236}">
                    <a16:creationId xmlns:a16="http://schemas.microsoft.com/office/drawing/2014/main" id="{B99335B1-1D8F-4B32-A9C5-87588BA5D409}"/>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8" name="TextBox 7">
              <a:extLst>
                <a:ext uri="{FF2B5EF4-FFF2-40B4-BE49-F238E27FC236}">
                  <a16:creationId xmlns:a16="http://schemas.microsoft.com/office/drawing/2014/main" id="{0C8744EC-6B73-4BBE-99BB-C87B735C21F2}"/>
                </a:ext>
              </a:extLst>
            </p:cNvPr>
            <p:cNvSpPr txBox="1"/>
            <p:nvPr/>
          </p:nvSpPr>
          <p:spPr>
            <a:xfrm>
              <a:off x="5131557" y="4678805"/>
              <a:ext cx="1359668" cy="307777"/>
            </a:xfrm>
            <a:prstGeom prst="rect">
              <a:avLst/>
            </a:prstGeom>
            <a:noFill/>
          </p:spPr>
          <p:txBody>
            <a:bodyPr wrap="none" rtlCol="0">
              <a:spAutoFit/>
            </a:bodyPr>
            <a:lstStyle/>
            <a:p>
              <a:r>
                <a:rPr lang="en-US" dirty="0" err="1"/>
                <a:t>Weeknd</a:t>
              </a:r>
              <a:r>
                <a:rPr lang="en-US" dirty="0"/>
                <a:t> Lyrics</a:t>
              </a:r>
            </a:p>
          </p:txBody>
        </p:sp>
        <p:sp>
          <p:nvSpPr>
            <p:cNvPr id="9" name="TextBox 8">
              <a:extLst>
                <a:ext uri="{FF2B5EF4-FFF2-40B4-BE49-F238E27FC236}">
                  <a16:creationId xmlns:a16="http://schemas.microsoft.com/office/drawing/2014/main" id="{8B416E8B-69F3-4A73-9FC2-4AB98C8F2AB5}"/>
                </a:ext>
              </a:extLst>
            </p:cNvPr>
            <p:cNvSpPr txBox="1"/>
            <p:nvPr/>
          </p:nvSpPr>
          <p:spPr>
            <a:xfrm>
              <a:off x="7126404" y="4678805"/>
              <a:ext cx="1906291" cy="369332"/>
            </a:xfrm>
            <a:prstGeom prst="rect">
              <a:avLst/>
            </a:prstGeom>
            <a:noFill/>
          </p:spPr>
          <p:txBody>
            <a:bodyPr wrap="none" rtlCol="0">
              <a:spAutoFit/>
            </a:bodyPr>
            <a:lstStyle/>
            <a:p>
              <a:r>
                <a:rPr lang="en-US" dirty="0"/>
                <a:t>Sentiment Lexicon</a:t>
              </a:r>
            </a:p>
          </p:txBody>
        </p:sp>
      </p:grpSp>
      <p:cxnSp>
        <p:nvCxnSpPr>
          <p:cNvPr id="13" name="Straight Connector 12">
            <a:extLst>
              <a:ext uri="{FF2B5EF4-FFF2-40B4-BE49-F238E27FC236}">
                <a16:creationId xmlns:a16="http://schemas.microsoft.com/office/drawing/2014/main" id="{B4999FBE-FC6D-42C2-A41F-D0719453E952}"/>
              </a:ext>
            </a:extLst>
          </p:cNvPr>
          <p:cNvCxnSpPr/>
          <p:nvPr/>
        </p:nvCxnSpPr>
        <p:spPr>
          <a:xfrm>
            <a:off x="627797" y="4746967"/>
            <a:ext cx="7724633" cy="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5C454816-8D14-4B4F-94E1-237ED72F58AB}"/>
              </a:ext>
            </a:extLst>
          </p:cNvPr>
          <p:cNvGrpSpPr/>
          <p:nvPr/>
        </p:nvGrpSpPr>
        <p:grpSpPr>
          <a:xfrm>
            <a:off x="249974" y="2388180"/>
            <a:ext cx="2125133" cy="2049508"/>
            <a:chOff x="367204" y="1708246"/>
            <a:chExt cx="2125133" cy="2049508"/>
          </a:xfrm>
        </p:grpSpPr>
        <p:pic>
          <p:nvPicPr>
            <p:cNvPr id="15" name="Picture 14">
              <a:extLst>
                <a:ext uri="{FF2B5EF4-FFF2-40B4-BE49-F238E27FC236}">
                  <a16:creationId xmlns:a16="http://schemas.microsoft.com/office/drawing/2014/main" id="{05C667E9-1E4C-4E5C-B8E7-CEEEC265236E}"/>
                </a:ext>
              </a:extLst>
            </p:cNvPr>
            <p:cNvPicPr>
              <a:picLocks noChangeAspect="1"/>
            </p:cNvPicPr>
            <p:nvPr/>
          </p:nvPicPr>
          <p:blipFill>
            <a:blip r:embed="rId2"/>
            <a:stretch>
              <a:fillRect/>
            </a:stretch>
          </p:blipFill>
          <p:spPr>
            <a:xfrm>
              <a:off x="663009" y="2290904"/>
              <a:ext cx="1533525" cy="1466850"/>
            </a:xfrm>
            <a:prstGeom prst="rect">
              <a:avLst/>
            </a:prstGeom>
          </p:spPr>
        </p:pic>
        <p:sp>
          <p:nvSpPr>
            <p:cNvPr id="16" name="TextBox 15">
              <a:extLst>
                <a:ext uri="{FF2B5EF4-FFF2-40B4-BE49-F238E27FC236}">
                  <a16:creationId xmlns:a16="http://schemas.microsoft.com/office/drawing/2014/main" id="{3ACD3695-BB92-4E19-93D4-328FE431AA9D}"/>
                </a:ext>
              </a:extLst>
            </p:cNvPr>
            <p:cNvSpPr txBox="1"/>
            <p:nvPr/>
          </p:nvSpPr>
          <p:spPr>
            <a:xfrm>
              <a:off x="367204" y="1708246"/>
              <a:ext cx="2125133" cy="584775"/>
            </a:xfrm>
            <a:prstGeom prst="rect">
              <a:avLst/>
            </a:prstGeom>
            <a:noFill/>
          </p:spPr>
          <p:txBody>
            <a:bodyPr wrap="none" rtlCol="0">
              <a:spAutoFit/>
            </a:bodyPr>
            <a:lstStyle/>
            <a:p>
              <a:pPr algn="ctr"/>
              <a:r>
                <a:rPr lang="en-US" sz="1400" b="1" dirty="0"/>
                <a:t>AFINN- Dutch researcher</a:t>
              </a:r>
            </a:p>
            <a:p>
              <a:pPr algn="ctr"/>
              <a:r>
                <a:rPr lang="en-US" dirty="0"/>
                <a:t>Words scored -5 to 5</a:t>
              </a:r>
            </a:p>
          </p:txBody>
        </p:sp>
      </p:grpSp>
      <p:grpSp>
        <p:nvGrpSpPr>
          <p:cNvPr id="17" name="Group 16">
            <a:extLst>
              <a:ext uri="{FF2B5EF4-FFF2-40B4-BE49-F238E27FC236}">
                <a16:creationId xmlns:a16="http://schemas.microsoft.com/office/drawing/2014/main" id="{AB143313-526C-445C-8AAE-FADDA1CD0A33}"/>
              </a:ext>
            </a:extLst>
          </p:cNvPr>
          <p:cNvGrpSpPr/>
          <p:nvPr/>
        </p:nvGrpSpPr>
        <p:grpSpPr>
          <a:xfrm>
            <a:off x="2796315" y="2392943"/>
            <a:ext cx="2159182" cy="2039983"/>
            <a:chOff x="2699870" y="1708246"/>
            <a:chExt cx="2159182" cy="2039983"/>
          </a:xfrm>
        </p:grpSpPr>
        <p:pic>
          <p:nvPicPr>
            <p:cNvPr id="18" name="Picture 17">
              <a:extLst>
                <a:ext uri="{FF2B5EF4-FFF2-40B4-BE49-F238E27FC236}">
                  <a16:creationId xmlns:a16="http://schemas.microsoft.com/office/drawing/2014/main" id="{705DDAE7-E657-48FA-AAD9-DBBD92767FA1}"/>
                </a:ext>
              </a:extLst>
            </p:cNvPr>
            <p:cNvPicPr>
              <a:picLocks noChangeAspect="1"/>
            </p:cNvPicPr>
            <p:nvPr/>
          </p:nvPicPr>
          <p:blipFill>
            <a:blip r:embed="rId3"/>
            <a:stretch>
              <a:fillRect/>
            </a:stretch>
          </p:blipFill>
          <p:spPr>
            <a:xfrm>
              <a:off x="2879348" y="2290904"/>
              <a:ext cx="1800225" cy="1457325"/>
            </a:xfrm>
            <a:prstGeom prst="rect">
              <a:avLst/>
            </a:prstGeom>
          </p:spPr>
        </p:pic>
        <p:sp>
          <p:nvSpPr>
            <p:cNvPr id="19" name="TextBox 18">
              <a:extLst>
                <a:ext uri="{FF2B5EF4-FFF2-40B4-BE49-F238E27FC236}">
                  <a16:creationId xmlns:a16="http://schemas.microsoft.com/office/drawing/2014/main" id="{C9F12DA9-7252-4885-B334-F8E8B16780F5}"/>
                </a:ext>
              </a:extLst>
            </p:cNvPr>
            <p:cNvSpPr txBox="1"/>
            <p:nvPr/>
          </p:nvSpPr>
          <p:spPr>
            <a:xfrm>
              <a:off x="2699870" y="1708246"/>
              <a:ext cx="2159182" cy="523220"/>
            </a:xfrm>
            <a:prstGeom prst="rect">
              <a:avLst/>
            </a:prstGeom>
            <a:noFill/>
          </p:spPr>
          <p:txBody>
            <a:bodyPr wrap="none" rtlCol="0">
              <a:spAutoFit/>
            </a:bodyPr>
            <a:lstStyle/>
            <a:p>
              <a:pPr algn="ctr"/>
              <a:r>
                <a:rPr lang="en-US" sz="1400" b="1" dirty="0"/>
                <a:t>Bing- U of I-Chi Researcher</a:t>
              </a:r>
            </a:p>
            <a:p>
              <a:pPr algn="ctr"/>
              <a:r>
                <a:rPr lang="en-US" sz="1400" dirty="0"/>
                <a:t>Words scored </a:t>
              </a:r>
              <a:r>
                <a:rPr lang="en-US" sz="1400" dirty="0" err="1"/>
                <a:t>Pos</a:t>
              </a:r>
              <a:r>
                <a:rPr lang="en-US" sz="1400" dirty="0"/>
                <a:t>/</a:t>
              </a:r>
              <a:r>
                <a:rPr lang="en-US" sz="1400" dirty="0" err="1"/>
                <a:t>Neg</a:t>
              </a:r>
              <a:endParaRPr lang="en-US" sz="1400" dirty="0"/>
            </a:p>
          </p:txBody>
        </p:sp>
      </p:grpSp>
      <p:grpSp>
        <p:nvGrpSpPr>
          <p:cNvPr id="20" name="Group 19">
            <a:extLst>
              <a:ext uri="{FF2B5EF4-FFF2-40B4-BE49-F238E27FC236}">
                <a16:creationId xmlns:a16="http://schemas.microsoft.com/office/drawing/2014/main" id="{F746E07F-7E61-4754-BE22-CF8CCEAF2C1E}"/>
              </a:ext>
            </a:extLst>
          </p:cNvPr>
          <p:cNvGrpSpPr/>
          <p:nvPr/>
        </p:nvGrpSpPr>
        <p:grpSpPr>
          <a:xfrm>
            <a:off x="5243203" y="2392943"/>
            <a:ext cx="3666517" cy="2039983"/>
            <a:chOff x="5360433" y="1708246"/>
            <a:chExt cx="3666517" cy="2039983"/>
          </a:xfrm>
        </p:grpSpPr>
        <p:pic>
          <p:nvPicPr>
            <p:cNvPr id="21" name="Picture 20">
              <a:extLst>
                <a:ext uri="{FF2B5EF4-FFF2-40B4-BE49-F238E27FC236}">
                  <a16:creationId xmlns:a16="http://schemas.microsoft.com/office/drawing/2014/main" id="{8B4C21D6-7D75-413A-AC32-307BEA3B64BC}"/>
                </a:ext>
              </a:extLst>
            </p:cNvPr>
            <p:cNvPicPr>
              <a:picLocks noChangeAspect="1"/>
            </p:cNvPicPr>
            <p:nvPr/>
          </p:nvPicPr>
          <p:blipFill>
            <a:blip r:embed="rId4"/>
            <a:stretch>
              <a:fillRect/>
            </a:stretch>
          </p:blipFill>
          <p:spPr>
            <a:xfrm>
              <a:off x="6336441" y="2290904"/>
              <a:ext cx="1714500" cy="1457325"/>
            </a:xfrm>
            <a:prstGeom prst="rect">
              <a:avLst/>
            </a:prstGeom>
          </p:spPr>
        </p:pic>
        <p:sp>
          <p:nvSpPr>
            <p:cNvPr id="22" name="TextBox 21">
              <a:extLst>
                <a:ext uri="{FF2B5EF4-FFF2-40B4-BE49-F238E27FC236}">
                  <a16:creationId xmlns:a16="http://schemas.microsoft.com/office/drawing/2014/main" id="{6AAB81FC-8982-4587-A23B-CF0BB02E9587}"/>
                </a:ext>
              </a:extLst>
            </p:cNvPr>
            <p:cNvSpPr txBox="1"/>
            <p:nvPr/>
          </p:nvSpPr>
          <p:spPr>
            <a:xfrm>
              <a:off x="5360433" y="1708246"/>
              <a:ext cx="3666517" cy="584775"/>
            </a:xfrm>
            <a:prstGeom prst="rect">
              <a:avLst/>
            </a:prstGeom>
            <a:noFill/>
          </p:spPr>
          <p:txBody>
            <a:bodyPr wrap="none" rtlCol="0">
              <a:spAutoFit/>
            </a:bodyPr>
            <a:lstStyle/>
            <a:p>
              <a:pPr algn="ctr"/>
              <a:r>
                <a:rPr lang="en-US" sz="1600" b="1" dirty="0"/>
                <a:t>NRC – </a:t>
              </a:r>
              <a:r>
                <a:rPr lang="en-US" sz="1600" b="1" dirty="0" err="1"/>
                <a:t>mTurk</a:t>
              </a:r>
              <a:endParaRPr lang="en-US" sz="1600" b="1" dirty="0"/>
            </a:p>
            <a:p>
              <a:pPr algn="ctr"/>
              <a:r>
                <a:rPr lang="en-US" sz="1600" dirty="0"/>
                <a:t>Words classified into 8 primary &amp; </a:t>
              </a:r>
              <a:r>
                <a:rPr lang="en-US" sz="1600" dirty="0" err="1"/>
                <a:t>pos</a:t>
              </a:r>
              <a:r>
                <a:rPr lang="en-US" sz="1600" dirty="0"/>
                <a:t>/</a:t>
              </a:r>
              <a:r>
                <a:rPr lang="en-US" sz="1600" dirty="0" err="1"/>
                <a:t>neg</a:t>
              </a:r>
              <a:endParaRPr lang="en-US" sz="1600" dirty="0"/>
            </a:p>
          </p:txBody>
        </p:sp>
      </p:grpSp>
      <p:cxnSp>
        <p:nvCxnSpPr>
          <p:cNvPr id="23" name="Straight Connector 22">
            <a:extLst>
              <a:ext uri="{FF2B5EF4-FFF2-40B4-BE49-F238E27FC236}">
                <a16:creationId xmlns:a16="http://schemas.microsoft.com/office/drawing/2014/main" id="{BFA6FE7B-0460-4686-9380-D4B89C8CFBA5}"/>
              </a:ext>
            </a:extLst>
          </p:cNvPr>
          <p:cNvCxnSpPr/>
          <p:nvPr/>
        </p:nvCxnSpPr>
        <p:spPr>
          <a:xfrm>
            <a:off x="2571379" y="2635012"/>
            <a:ext cx="0" cy="155584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FC67D2E-70E2-44A6-81B1-F1308D60344D}"/>
              </a:ext>
            </a:extLst>
          </p:cNvPr>
          <p:cNvCxnSpPr/>
          <p:nvPr/>
        </p:nvCxnSpPr>
        <p:spPr>
          <a:xfrm>
            <a:off x="5240567" y="2635012"/>
            <a:ext cx="0" cy="155584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7BBF85A-CC36-4919-A4E5-B541A3DD3D76}"/>
              </a:ext>
            </a:extLst>
          </p:cNvPr>
          <p:cNvSpPr txBox="1"/>
          <p:nvPr/>
        </p:nvSpPr>
        <p:spPr>
          <a:xfrm>
            <a:off x="185383" y="1346845"/>
            <a:ext cx="8773235" cy="369332"/>
          </a:xfrm>
          <a:prstGeom prst="rect">
            <a:avLst/>
          </a:prstGeom>
          <a:solidFill>
            <a:schemeClr val="accent6"/>
          </a:solidFill>
        </p:spPr>
        <p:txBody>
          <a:bodyPr wrap="square" rtlCol="0">
            <a:spAutoFit/>
          </a:bodyPr>
          <a:lstStyle/>
          <a:p>
            <a:pPr algn="ctr"/>
            <a:r>
              <a:rPr lang="en-US" dirty="0">
                <a:solidFill>
                  <a:schemeClr val="bg1"/>
                </a:solidFill>
              </a:rPr>
              <a:t>Each can be used in an inner join to get different ways of assessing sentiment.</a:t>
            </a:r>
          </a:p>
        </p:txBody>
      </p:sp>
      <p:sp>
        <p:nvSpPr>
          <p:cNvPr id="26" name="Footer Placeholder 5">
            <a:extLst>
              <a:ext uri="{FF2B5EF4-FFF2-40B4-BE49-F238E27FC236}">
                <a16:creationId xmlns:a16="http://schemas.microsoft.com/office/drawing/2014/main" id="{6566D39C-2EE2-4AA1-A41C-9741A3F550AD}"/>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218467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5756" y="1254100"/>
            <a:ext cx="4343400" cy="4404208"/>
          </a:xfrm>
          <a:prstGeom prst="rect">
            <a:avLst/>
          </a:prstGeom>
        </p:spPr>
      </p:pic>
      <p:sp>
        <p:nvSpPr>
          <p:cNvPr id="6" name="TextBox 5"/>
          <p:cNvSpPr txBox="1"/>
          <p:nvPr/>
        </p:nvSpPr>
        <p:spPr>
          <a:xfrm>
            <a:off x="1159912" y="5895833"/>
            <a:ext cx="6824176" cy="369332"/>
          </a:xfrm>
          <a:prstGeom prst="rect">
            <a:avLst/>
          </a:prstGeom>
          <a:solidFill>
            <a:schemeClr val="accent6"/>
          </a:solidFill>
        </p:spPr>
        <p:txBody>
          <a:bodyPr wrap="none" rtlCol="0">
            <a:spAutoFit/>
          </a:bodyPr>
          <a:lstStyle/>
          <a:p>
            <a:r>
              <a:rPr lang="en-US" sz="1800" dirty="0">
                <a:solidFill>
                  <a:schemeClr val="bg1"/>
                </a:solidFill>
              </a:rPr>
              <a:t>The script drops positive &amp; negative to focus on the explicit emotions.</a:t>
            </a:r>
          </a:p>
        </p:txBody>
      </p:sp>
      <p:sp>
        <p:nvSpPr>
          <p:cNvPr id="9" name="Title 1"/>
          <p:cNvSpPr txBox="1">
            <a:spLocks/>
          </p:cNvSpPr>
          <p:nvPr/>
        </p:nvSpPr>
        <p:spPr>
          <a:xfrm>
            <a:off x="403420" y="254529"/>
            <a:ext cx="8651785" cy="447263"/>
          </a:xfrm>
          <a:prstGeom prst="rect">
            <a:avLst/>
          </a:prstGeom>
        </p:spPr>
        <p:txBody>
          <a:bodyPr>
            <a:noAutofit/>
          </a:bodyPr>
          <a:lstStyle>
            <a:lvl1pPr algn="ctr" defTabSz="457200" rtl="0" eaLnBrk="1" latinLnBrk="0" hangingPunct="1">
              <a:spcBef>
                <a:spcPct val="0"/>
              </a:spcBef>
              <a:buNone/>
              <a:defRPr sz="4400" b="0" i="0" kern="1200">
                <a:solidFill>
                  <a:schemeClr val="tx1"/>
                </a:solidFill>
                <a:latin typeface="Avenir Light"/>
                <a:ea typeface="+mj-ea"/>
                <a:cs typeface="Avenir Light"/>
              </a:defRPr>
            </a:lvl1pPr>
          </a:lstStyle>
          <a:p>
            <a:pPr algn="l"/>
            <a:r>
              <a:rPr lang="en-US" sz="2000" b="1" dirty="0">
                <a:solidFill>
                  <a:srgbClr val="13705B"/>
                </a:solidFill>
                <a:latin typeface="Arial Unicode MS" panose="020B0604020202020204" pitchFamily="34" charset="-128"/>
                <a:cs typeface="Arial Unicode MS" panose="020B0604020202020204" pitchFamily="34" charset="-128"/>
              </a:rPr>
              <a:t>Remember </a:t>
            </a:r>
            <a:r>
              <a:rPr lang="en-US" sz="2000" b="1" dirty="0" err="1">
                <a:solidFill>
                  <a:srgbClr val="13705B"/>
                </a:solidFill>
                <a:latin typeface="Arial Unicode MS" panose="020B0604020202020204" pitchFamily="34" charset="-128"/>
                <a:cs typeface="Arial Unicode MS" panose="020B0604020202020204" pitchFamily="34" charset="-128"/>
              </a:rPr>
              <a:t>Plutchik’s</a:t>
            </a:r>
            <a:r>
              <a:rPr lang="en-US" sz="2000" b="1" dirty="0">
                <a:solidFill>
                  <a:srgbClr val="13705B"/>
                </a:solidFill>
                <a:latin typeface="Arial Unicode MS" panose="020B0604020202020204" pitchFamily="34" charset="-128"/>
                <a:cs typeface="Arial Unicode MS" panose="020B0604020202020204" pitchFamily="34" charset="-128"/>
              </a:rPr>
              <a:t> Wheel of emotion?  Let’s mimic it!</a:t>
            </a:r>
          </a:p>
        </p:txBody>
      </p:sp>
      <p:cxnSp>
        <p:nvCxnSpPr>
          <p:cNvPr id="10" name="Straight Connector 9"/>
          <p:cNvCxnSpPr/>
          <p:nvPr/>
        </p:nvCxnSpPr>
        <p:spPr>
          <a:xfrm>
            <a:off x="681790" y="810126"/>
            <a:ext cx="8085221"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7" name="Footer Placeholder 5">
            <a:extLst>
              <a:ext uri="{FF2B5EF4-FFF2-40B4-BE49-F238E27FC236}">
                <a16:creationId xmlns:a16="http://schemas.microsoft.com/office/drawing/2014/main" id="{9B46CBDF-2933-4042-A063-8986531238D3}"/>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4" name="Picture 3">
            <a:extLst>
              <a:ext uri="{FF2B5EF4-FFF2-40B4-BE49-F238E27FC236}">
                <a16:creationId xmlns:a16="http://schemas.microsoft.com/office/drawing/2014/main" id="{A175179B-DBAD-1D85-3103-381F0A6EDEDA}"/>
              </a:ext>
            </a:extLst>
          </p:cNvPr>
          <p:cNvPicPr>
            <a:picLocks noChangeAspect="1"/>
          </p:cNvPicPr>
          <p:nvPr/>
        </p:nvPicPr>
        <p:blipFill>
          <a:blip r:embed="rId3"/>
          <a:stretch>
            <a:fillRect/>
          </a:stretch>
        </p:blipFill>
        <p:spPr>
          <a:xfrm>
            <a:off x="4572000" y="1485899"/>
            <a:ext cx="4111558" cy="3744455"/>
          </a:xfrm>
          <a:prstGeom prst="rect">
            <a:avLst/>
          </a:prstGeom>
        </p:spPr>
      </p:pic>
    </p:spTree>
    <p:extLst>
      <p:ext uri="{BB962C8B-B14F-4D97-AF65-F5344CB8AC3E}">
        <p14:creationId xmlns:p14="http://schemas.microsoft.com/office/powerpoint/2010/main" val="15667408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C1F316-44C3-4BF4-B716-E424B4623BB8}"/>
              </a:ext>
            </a:extLst>
          </p:cNvPr>
          <p:cNvSpPr>
            <a:spLocks noGrp="1"/>
          </p:cNvSpPr>
          <p:nvPr>
            <p:ph type="dt" sz="half" idx="10"/>
          </p:nvPr>
        </p:nvSpPr>
        <p:spPr/>
        <p:txBody>
          <a:bodyPr/>
          <a:lstStyle/>
          <a:p>
            <a:fld id="{6700A58B-DD98-43D0-B791-721480A02982}" type="datetime1">
              <a:rPr lang="en-US" smtClean="0"/>
              <a:t>4/8/24</a:t>
            </a:fld>
            <a:endParaRPr lang="en-US"/>
          </a:p>
        </p:txBody>
      </p:sp>
      <p:sp>
        <p:nvSpPr>
          <p:cNvPr id="3" name="Title 2">
            <a:extLst>
              <a:ext uri="{FF2B5EF4-FFF2-40B4-BE49-F238E27FC236}">
                <a16:creationId xmlns:a16="http://schemas.microsoft.com/office/drawing/2014/main" id="{EA4D0BAE-5125-4DC4-A8B7-435E6D4D1937}"/>
              </a:ext>
            </a:extLst>
          </p:cNvPr>
          <p:cNvSpPr>
            <a:spLocks noGrp="1"/>
          </p:cNvSpPr>
          <p:nvPr>
            <p:ph type="title"/>
          </p:nvPr>
        </p:nvSpPr>
        <p:spPr/>
        <p:txBody>
          <a:bodyPr/>
          <a:lstStyle/>
          <a:p>
            <a:r>
              <a:rPr lang="en-US" dirty="0"/>
              <a:t>Let’s practice sentiment analysis</a:t>
            </a:r>
          </a:p>
        </p:txBody>
      </p:sp>
      <p:sp>
        <p:nvSpPr>
          <p:cNvPr id="4" name="Slide Number Placeholder 3">
            <a:extLst>
              <a:ext uri="{FF2B5EF4-FFF2-40B4-BE49-F238E27FC236}">
                <a16:creationId xmlns:a16="http://schemas.microsoft.com/office/drawing/2014/main" id="{87F4659F-5423-4C6F-A7CB-3864CA958BDA}"/>
              </a:ext>
            </a:extLst>
          </p:cNvPr>
          <p:cNvSpPr>
            <a:spLocks noGrp="1"/>
          </p:cNvSpPr>
          <p:nvPr>
            <p:ph type="sldNum" sz="quarter" idx="12"/>
          </p:nvPr>
        </p:nvSpPr>
        <p:spPr/>
        <p:txBody>
          <a:bodyPr/>
          <a:lstStyle/>
          <a:p>
            <a:fld id="{37290FF7-652B-4475-AEAB-8B1A5D23AE09}" type="slidenum">
              <a:rPr lang="en-US" smtClean="0"/>
              <a:t>55</a:t>
            </a:fld>
            <a:endParaRPr lang="en-US"/>
          </a:p>
        </p:txBody>
      </p:sp>
      <p:sp>
        <p:nvSpPr>
          <p:cNvPr id="6" name="TextBox 5">
            <a:extLst>
              <a:ext uri="{FF2B5EF4-FFF2-40B4-BE49-F238E27FC236}">
                <a16:creationId xmlns:a16="http://schemas.microsoft.com/office/drawing/2014/main" id="{9D843E14-9CA3-4C77-AF28-2748345D5113}"/>
              </a:ext>
            </a:extLst>
          </p:cNvPr>
          <p:cNvSpPr txBox="1"/>
          <p:nvPr/>
        </p:nvSpPr>
        <p:spPr>
          <a:xfrm>
            <a:off x="628650" y="1430214"/>
            <a:ext cx="3809441" cy="369332"/>
          </a:xfrm>
          <a:prstGeom prst="rect">
            <a:avLst/>
          </a:prstGeom>
          <a:noFill/>
        </p:spPr>
        <p:txBody>
          <a:bodyPr wrap="none" rtlCol="0">
            <a:spAutoFit/>
          </a:bodyPr>
          <a:lstStyle/>
          <a:p>
            <a:r>
              <a:rPr lang="en-US" dirty="0"/>
              <a:t>Open 6_TidyText_Sentiment_revised.R</a:t>
            </a:r>
          </a:p>
        </p:txBody>
      </p:sp>
      <p:pic>
        <p:nvPicPr>
          <p:cNvPr id="7" name="Picture 6">
            <a:extLst>
              <a:ext uri="{FF2B5EF4-FFF2-40B4-BE49-F238E27FC236}">
                <a16:creationId xmlns:a16="http://schemas.microsoft.com/office/drawing/2014/main" id="{43A974C5-4571-4597-AF24-6807589BCBCC}"/>
              </a:ext>
            </a:extLst>
          </p:cNvPr>
          <p:cNvPicPr>
            <a:picLocks noChangeAspect="1"/>
          </p:cNvPicPr>
          <p:nvPr/>
        </p:nvPicPr>
        <p:blipFill>
          <a:blip r:embed="rId2"/>
          <a:stretch>
            <a:fillRect/>
          </a:stretch>
        </p:blipFill>
        <p:spPr>
          <a:xfrm>
            <a:off x="644442" y="1264820"/>
            <a:ext cx="6315075" cy="3943350"/>
          </a:xfrm>
          <a:prstGeom prst="rect">
            <a:avLst/>
          </a:prstGeom>
        </p:spPr>
      </p:pic>
      <p:sp>
        <p:nvSpPr>
          <p:cNvPr id="8" name="Footer Placeholder 5">
            <a:extLst>
              <a:ext uri="{FF2B5EF4-FFF2-40B4-BE49-F238E27FC236}">
                <a16:creationId xmlns:a16="http://schemas.microsoft.com/office/drawing/2014/main" id="{C14731BB-50B3-4128-83EF-6F7A4B26DDF3}"/>
              </a:ext>
            </a:extLst>
          </p:cNvPr>
          <p:cNvSpPr>
            <a:spLocks noGrp="1"/>
          </p:cNvSpPr>
          <p:nvPr>
            <p:ph type="ftr" sz="quarter" idx="3"/>
          </p:nvPr>
        </p:nvSpPr>
        <p:spPr>
          <a:xfrm>
            <a:off x="3028950" y="6356351"/>
            <a:ext cx="3086100" cy="365125"/>
          </a:xfrm>
        </p:spPr>
        <p:txBody>
          <a:bodyPr/>
          <a:lstStyle/>
          <a:p>
            <a:r>
              <a:rPr lang="en-US" dirty="0"/>
              <a:t>Kwartler </a:t>
            </a:r>
          </a:p>
        </p:txBody>
      </p:sp>
      <p:sp>
        <p:nvSpPr>
          <p:cNvPr id="5" name="TextBox 4">
            <a:extLst>
              <a:ext uri="{FF2B5EF4-FFF2-40B4-BE49-F238E27FC236}">
                <a16:creationId xmlns:a16="http://schemas.microsoft.com/office/drawing/2014/main" id="{3695672A-AABB-458D-B674-40ACA1C5976D}"/>
              </a:ext>
            </a:extLst>
          </p:cNvPr>
          <p:cNvSpPr txBox="1"/>
          <p:nvPr/>
        </p:nvSpPr>
        <p:spPr>
          <a:xfrm>
            <a:off x="658073" y="5681781"/>
            <a:ext cx="4055953" cy="369332"/>
          </a:xfrm>
          <a:prstGeom prst="rect">
            <a:avLst/>
          </a:prstGeom>
          <a:noFill/>
        </p:spPr>
        <p:txBody>
          <a:bodyPr wrap="square" rtlCol="0">
            <a:spAutoFit/>
          </a:bodyPr>
          <a:lstStyle/>
          <a:p>
            <a:r>
              <a:rPr lang="en-US" dirty="0"/>
              <a:t>Open </a:t>
            </a:r>
            <a:r>
              <a:rPr lang="en-US" dirty="0" err="1"/>
              <a:t>F_TidyText_Sentiment.R</a:t>
            </a:r>
            <a:endParaRPr lang="en-US" dirty="0"/>
          </a:p>
        </p:txBody>
      </p:sp>
    </p:spTree>
    <p:extLst>
      <p:ext uri="{BB962C8B-B14F-4D97-AF65-F5344CB8AC3E}">
        <p14:creationId xmlns:p14="http://schemas.microsoft.com/office/powerpoint/2010/main" val="2278092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C591D7-E6E6-0A4C-BAAA-C54736248702}"/>
              </a:ext>
            </a:extLst>
          </p:cNvPr>
          <p:cNvSpPr>
            <a:spLocks noGrp="1"/>
          </p:cNvSpPr>
          <p:nvPr>
            <p:ph type="dt" sz="half" idx="10"/>
          </p:nvPr>
        </p:nvSpPr>
        <p:spPr/>
        <p:txBody>
          <a:bodyPr/>
          <a:lstStyle/>
          <a:p>
            <a:fld id="{4142EED6-FC16-45B9-B8C4-2BC5DBA88325}" type="datetime1">
              <a:rPr lang="en-US" smtClean="0"/>
              <a:t>4/8/24</a:t>
            </a:fld>
            <a:endParaRPr lang="en-US"/>
          </a:p>
        </p:txBody>
      </p:sp>
      <p:sp>
        <p:nvSpPr>
          <p:cNvPr id="5" name="Slide Number Placeholder 4">
            <a:extLst>
              <a:ext uri="{FF2B5EF4-FFF2-40B4-BE49-F238E27FC236}">
                <a16:creationId xmlns:a16="http://schemas.microsoft.com/office/drawing/2014/main" id="{BEA4E158-8409-CA4C-9FA6-EBDFA1EC13DD}"/>
              </a:ext>
            </a:extLst>
          </p:cNvPr>
          <p:cNvSpPr>
            <a:spLocks noGrp="1"/>
          </p:cNvSpPr>
          <p:nvPr>
            <p:ph type="sldNum" sz="quarter" idx="12"/>
          </p:nvPr>
        </p:nvSpPr>
        <p:spPr/>
        <p:txBody>
          <a:bodyPr/>
          <a:lstStyle/>
          <a:p>
            <a:fld id="{37290FF7-652B-4475-AEAB-8B1A5D23AE09}" type="slidenum">
              <a:rPr lang="en-US" smtClean="0"/>
              <a:t>6</a:t>
            </a:fld>
            <a:endParaRPr lang="en-US"/>
          </a:p>
        </p:txBody>
      </p:sp>
      <p:sp>
        <p:nvSpPr>
          <p:cNvPr id="6" name="Title 5">
            <a:extLst>
              <a:ext uri="{FF2B5EF4-FFF2-40B4-BE49-F238E27FC236}">
                <a16:creationId xmlns:a16="http://schemas.microsoft.com/office/drawing/2014/main" id="{21C6980E-4E6F-2A46-A208-8286863C9D04}"/>
              </a:ext>
            </a:extLst>
          </p:cNvPr>
          <p:cNvSpPr>
            <a:spLocks noGrp="1"/>
          </p:cNvSpPr>
          <p:nvPr>
            <p:ph type="title"/>
          </p:nvPr>
        </p:nvSpPr>
        <p:spPr/>
        <p:txBody>
          <a:bodyPr/>
          <a:lstStyle/>
          <a:p>
            <a:r>
              <a:rPr lang="en-US" dirty="0"/>
              <a:t>TM Project Workflow</a:t>
            </a:r>
          </a:p>
        </p:txBody>
      </p:sp>
      <p:sp>
        <p:nvSpPr>
          <p:cNvPr id="7" name="Footer Placeholder 6">
            <a:extLst>
              <a:ext uri="{FF2B5EF4-FFF2-40B4-BE49-F238E27FC236}">
                <a16:creationId xmlns:a16="http://schemas.microsoft.com/office/drawing/2014/main" id="{C4CC3B70-14F9-764E-AD4A-AFB3CE04ED1A}"/>
              </a:ext>
            </a:extLst>
          </p:cNvPr>
          <p:cNvSpPr>
            <a:spLocks noGrp="1"/>
          </p:cNvSpPr>
          <p:nvPr>
            <p:ph type="ftr" sz="quarter" idx="3"/>
          </p:nvPr>
        </p:nvSpPr>
        <p:spPr/>
        <p:txBody>
          <a:bodyPr/>
          <a:lstStyle/>
          <a:p>
            <a:r>
              <a:rPr lang="en-US" dirty="0"/>
              <a:t>Kwartler </a:t>
            </a:r>
          </a:p>
        </p:txBody>
      </p:sp>
      <p:pic>
        <p:nvPicPr>
          <p:cNvPr id="8" name="Picture 7" descr="Chapt1 Text Mining Workflow v3.png">
            <a:extLst>
              <a:ext uri="{FF2B5EF4-FFF2-40B4-BE49-F238E27FC236}">
                <a16:creationId xmlns:a16="http://schemas.microsoft.com/office/drawing/2014/main" id="{7E5C30C1-7BAC-5B47-AC78-E8EFAF24E311}"/>
              </a:ext>
            </a:extLst>
          </p:cNvPr>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647352" y="1761218"/>
            <a:ext cx="3555075" cy="4526884"/>
          </a:xfrm>
          <a:prstGeom prst="rect">
            <a:avLst/>
          </a:prstGeom>
        </p:spPr>
      </p:pic>
      <p:grpSp>
        <p:nvGrpSpPr>
          <p:cNvPr id="9" name="Group 8">
            <a:extLst>
              <a:ext uri="{FF2B5EF4-FFF2-40B4-BE49-F238E27FC236}">
                <a16:creationId xmlns:a16="http://schemas.microsoft.com/office/drawing/2014/main" id="{7415E572-D3BC-A545-9AE0-A94646A8AE83}"/>
              </a:ext>
            </a:extLst>
          </p:cNvPr>
          <p:cNvGrpSpPr/>
          <p:nvPr/>
        </p:nvGrpSpPr>
        <p:grpSpPr>
          <a:xfrm>
            <a:off x="1440913" y="1953003"/>
            <a:ext cx="1471236" cy="3827961"/>
            <a:chOff x="6603961" y="1572853"/>
            <a:chExt cx="1321732" cy="4165856"/>
          </a:xfrm>
        </p:grpSpPr>
        <p:sp>
          <p:nvSpPr>
            <p:cNvPr id="10" name="Arrow: Down 4">
              <a:extLst>
                <a:ext uri="{FF2B5EF4-FFF2-40B4-BE49-F238E27FC236}">
                  <a16:creationId xmlns:a16="http://schemas.microsoft.com/office/drawing/2014/main" id="{9CBC49F3-2444-594D-BF3C-CCA1C4FEF05B}"/>
                </a:ext>
              </a:extLst>
            </p:cNvPr>
            <p:cNvSpPr/>
            <p:nvPr/>
          </p:nvSpPr>
          <p:spPr>
            <a:xfrm>
              <a:off x="6808423" y="1940550"/>
              <a:ext cx="1046603" cy="35238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11" name="TextBox 10">
              <a:extLst>
                <a:ext uri="{FF2B5EF4-FFF2-40B4-BE49-F238E27FC236}">
                  <a16:creationId xmlns:a16="http://schemas.microsoft.com/office/drawing/2014/main" id="{83BF77A6-CDF0-B64C-BA16-0D964FCE12D0}"/>
                </a:ext>
              </a:extLst>
            </p:cNvPr>
            <p:cNvSpPr txBox="1"/>
            <p:nvPr/>
          </p:nvSpPr>
          <p:spPr>
            <a:xfrm>
              <a:off x="6603961" y="1572853"/>
              <a:ext cx="1321732" cy="326570"/>
            </a:xfrm>
            <a:prstGeom prst="rect">
              <a:avLst/>
            </a:prstGeom>
            <a:noFill/>
          </p:spPr>
          <p:txBody>
            <a:bodyPr wrap="none" rtlCol="0">
              <a:spAutoFit/>
            </a:bodyPr>
            <a:lstStyle/>
            <a:p>
              <a:pPr algn="ctr"/>
              <a:r>
                <a:rPr lang="en-US" sz="1350" dirty="0"/>
                <a:t>Unorganized State</a:t>
              </a:r>
            </a:p>
          </p:txBody>
        </p:sp>
        <p:sp>
          <p:nvSpPr>
            <p:cNvPr id="12" name="TextBox 11">
              <a:extLst>
                <a:ext uri="{FF2B5EF4-FFF2-40B4-BE49-F238E27FC236}">
                  <a16:creationId xmlns:a16="http://schemas.microsoft.com/office/drawing/2014/main" id="{E89EF483-6E49-8D40-9BF1-028ED918C725}"/>
                </a:ext>
              </a:extLst>
            </p:cNvPr>
            <p:cNvSpPr txBox="1"/>
            <p:nvPr/>
          </p:nvSpPr>
          <p:spPr>
            <a:xfrm>
              <a:off x="6687092" y="5412139"/>
              <a:ext cx="1161880" cy="326570"/>
            </a:xfrm>
            <a:prstGeom prst="rect">
              <a:avLst/>
            </a:prstGeom>
            <a:noFill/>
          </p:spPr>
          <p:txBody>
            <a:bodyPr wrap="none" rtlCol="0">
              <a:spAutoFit/>
            </a:bodyPr>
            <a:lstStyle/>
            <a:p>
              <a:pPr algn="ctr"/>
              <a:r>
                <a:rPr lang="en-US" sz="1350" dirty="0"/>
                <a:t>Organized State</a:t>
              </a:r>
            </a:p>
          </p:txBody>
        </p:sp>
        <p:sp>
          <p:nvSpPr>
            <p:cNvPr id="13" name="TextBox 12">
              <a:extLst>
                <a:ext uri="{FF2B5EF4-FFF2-40B4-BE49-F238E27FC236}">
                  <a16:creationId xmlns:a16="http://schemas.microsoft.com/office/drawing/2014/main" id="{AA849EA9-5C3E-5143-8312-466227603339}"/>
                </a:ext>
              </a:extLst>
            </p:cNvPr>
            <p:cNvSpPr txBox="1"/>
            <p:nvPr/>
          </p:nvSpPr>
          <p:spPr>
            <a:xfrm rot="16200000">
              <a:off x="5888917" y="3438600"/>
              <a:ext cx="2885614" cy="248851"/>
            </a:xfrm>
            <a:prstGeom prst="rect">
              <a:avLst/>
            </a:prstGeom>
            <a:noFill/>
          </p:spPr>
          <p:txBody>
            <a:bodyPr wrap="none" rtlCol="0">
              <a:spAutoFit/>
            </a:bodyPr>
            <a:lstStyle/>
            <a:p>
              <a:r>
                <a:rPr lang="en-US" sz="1200" dirty="0">
                  <a:solidFill>
                    <a:schemeClr val="bg1"/>
                  </a:solidFill>
                </a:rPr>
                <a:t>Natural Language Processing &amp; Analysis</a:t>
              </a:r>
            </a:p>
          </p:txBody>
        </p:sp>
      </p:grpSp>
      <p:sp>
        <p:nvSpPr>
          <p:cNvPr id="14" name="Isosceles Triangle 11">
            <a:extLst>
              <a:ext uri="{FF2B5EF4-FFF2-40B4-BE49-F238E27FC236}">
                <a16:creationId xmlns:a16="http://schemas.microsoft.com/office/drawing/2014/main" id="{88E6E5F8-4FB3-6444-8D91-413EA7D3B0C3}"/>
              </a:ext>
            </a:extLst>
          </p:cNvPr>
          <p:cNvSpPr/>
          <p:nvPr/>
        </p:nvSpPr>
        <p:spPr>
          <a:xfrm rot="5400000">
            <a:off x="2405336" y="3588068"/>
            <a:ext cx="3343973" cy="373928"/>
          </a:xfrm>
          <a:prstGeom prst="triangl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Tree>
    <p:extLst>
      <p:ext uri="{BB962C8B-B14F-4D97-AF65-F5344CB8AC3E}">
        <p14:creationId xmlns:p14="http://schemas.microsoft.com/office/powerpoint/2010/main" val="404002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4/8/24</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grpSp>
        <p:nvGrpSpPr>
          <p:cNvPr id="6" name="Group 5"/>
          <p:cNvGrpSpPr/>
          <p:nvPr/>
        </p:nvGrpSpPr>
        <p:grpSpPr>
          <a:xfrm>
            <a:off x="4805362" y="1064895"/>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313790" y="2052099"/>
            <a:ext cx="45630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
        <p:nvSpPr>
          <p:cNvPr id="10" name="Footer Placeholder 5">
            <a:extLst>
              <a:ext uri="{FF2B5EF4-FFF2-40B4-BE49-F238E27FC236}">
                <a16:creationId xmlns:a16="http://schemas.microsoft.com/office/drawing/2014/main" id="{6EFDF6FF-6D7B-4C14-B5C1-D7C3E0E28BEC}"/>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258201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4/8/24</a:t>
            </a:fld>
            <a:endParaRPr lang="en-US"/>
          </a:p>
        </p:txBody>
      </p:sp>
      <p:sp>
        <p:nvSpPr>
          <p:cNvPr id="3" name="Title 2"/>
          <p:cNvSpPr>
            <a:spLocks noGrp="1"/>
          </p:cNvSpPr>
          <p:nvPr>
            <p:ph type="title"/>
          </p:nvPr>
        </p:nvSpPr>
        <p:spPr>
          <a:xfrm>
            <a:off x="270985" y="365126"/>
            <a:ext cx="8625365" cy="591477"/>
          </a:xfrm>
        </p:spPr>
        <p:txBody>
          <a:bodyPr/>
          <a:lstStyle/>
          <a:p>
            <a:r>
              <a:rPr lang="en-US" dirty="0"/>
              <a:t>Two Popular Approaches </a:t>
            </a:r>
            <a:r>
              <a:rPr lang="en-US" i="1" dirty="0"/>
              <a:t>– we will focus on BOW</a:t>
            </a:r>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377439"/>
            <a:ext cx="4029717" cy="3063241"/>
          </a:xfrm>
          <a:prstGeom prst="rect">
            <a:avLst/>
          </a:prstGeom>
          <a:noFill/>
          <a:ln>
            <a:noFill/>
          </a:ln>
        </p:spPr>
      </p:pic>
      <p:grpSp>
        <p:nvGrpSpPr>
          <p:cNvPr id="19" name="Group 18"/>
          <p:cNvGrpSpPr/>
          <p:nvPr/>
        </p:nvGrpSpPr>
        <p:grpSpPr>
          <a:xfrm>
            <a:off x="5400674" y="2245672"/>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800225"/>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795463"/>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4718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4/8/24</a:t>
            </a:fld>
            <a:endParaRPr lang="en-US"/>
          </a:p>
        </p:txBody>
      </p:sp>
      <p:sp>
        <p:nvSpPr>
          <p:cNvPr id="3" name="Title 2"/>
          <p:cNvSpPr>
            <a:spLocks noGrp="1"/>
          </p:cNvSpPr>
          <p:nvPr>
            <p:ph type="title"/>
          </p:nvPr>
        </p:nvSpPr>
        <p:spPr/>
        <p:txBody>
          <a:bodyPr/>
          <a:lstStyle/>
          <a:p>
            <a:r>
              <a:rPr lang="en-US" dirty="0"/>
              <a:t>Vector/Pattern/DNN – Generative [GPT]</a:t>
            </a:r>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sp>
        <p:nvSpPr>
          <p:cNvPr id="15" name="Rectangle 14"/>
          <p:cNvSpPr/>
          <p:nvPr/>
        </p:nvSpPr>
        <p:spPr>
          <a:xfrm>
            <a:off x="300038" y="1727072"/>
            <a:ext cx="8657747" cy="643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Vectors exist for the terms – vector for Lebron James, has commonalities with basketball, celebrity, &amp; male in many dimensions simultaneously.</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1026" name="Picture 2" descr="Understanding Multi-Dimensionality in Vector Space Modeling | Pythonic  Excursions">
            <a:extLst>
              <a:ext uri="{FF2B5EF4-FFF2-40B4-BE49-F238E27FC236}">
                <a16:creationId xmlns:a16="http://schemas.microsoft.com/office/drawing/2014/main" id="{A7B31B90-01B1-B17D-FC3D-C8BEF0B0C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218" y="2443755"/>
            <a:ext cx="5395403" cy="3615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43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blank</Template>
  <TotalTime>4007</TotalTime>
  <Words>3671</Words>
  <Application>Microsoft Macintosh PowerPoint</Application>
  <PresentationFormat>On-screen Show (4:3)</PresentationFormat>
  <Paragraphs>852</Paragraphs>
  <Slides>55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 Unicode MS</vt:lpstr>
      <vt:lpstr>Arial</vt:lpstr>
      <vt:lpstr>Calibri</vt:lpstr>
      <vt:lpstr>Consolas</vt:lpstr>
      <vt:lpstr>inherit</vt:lpstr>
      <vt:lpstr>Lato</vt:lpstr>
      <vt:lpstr>1_Office Theme</vt:lpstr>
      <vt:lpstr>Text Mining &amp; NLP</vt:lpstr>
      <vt:lpstr>Shameless Plug #1</vt:lpstr>
      <vt:lpstr>Shameless Plug #2</vt:lpstr>
      <vt:lpstr>What is Text Mining?</vt:lpstr>
      <vt:lpstr>What is Text Mining?</vt:lpstr>
      <vt:lpstr>TM Project Workflow</vt:lpstr>
      <vt:lpstr>Text Mining Workflow</vt:lpstr>
      <vt:lpstr>Two Popular Approaches – we will focus on BOW</vt:lpstr>
      <vt:lpstr>Vector/Pattern/DNN – Generative [GPT]</vt:lpstr>
      <vt:lpstr>Generative [GPT]</vt:lpstr>
      <vt:lpstr>NLP/TM Challenges - Disambiguation</vt:lpstr>
      <vt:lpstr>NLP is hard!</vt:lpstr>
      <vt:lpstr>Why text mining is an art &amp; science?</vt:lpstr>
      <vt:lpstr>Channel affects language</vt:lpstr>
      <vt:lpstr>Messenger affects language</vt:lpstr>
      <vt:lpstr>Hipster expression is evolving rapidly due to technology.</vt:lpstr>
      <vt:lpstr>Gen Y/Z expression is evolving rapidly due to technology.</vt:lpstr>
      <vt:lpstr>Audience affects language</vt:lpstr>
      <vt:lpstr>A safe/supportive learning environment</vt:lpstr>
      <vt:lpstr>A_Keyword_Scanning_revised.R</vt:lpstr>
      <vt:lpstr>Let’s Practice!</vt:lpstr>
      <vt:lpstr>Remember This?</vt:lpstr>
      <vt:lpstr>R for Cleaning Steps</vt:lpstr>
      <vt:lpstr>Library TM Functions</vt:lpstr>
      <vt:lpstr>Custom Functions in 2_Cleaning_and_Frequency_Count.R</vt:lpstr>
      <vt:lpstr>Nuances &amp; Inputs for Setting Up a TM Project</vt:lpstr>
      <vt:lpstr>For Bag of Words, how is data organized?</vt:lpstr>
      <vt:lpstr>For Bag of Words, how is data organized?</vt:lpstr>
      <vt:lpstr>PowerPoint Presentation</vt:lpstr>
      <vt:lpstr>PowerPoint Presentation</vt:lpstr>
      <vt:lpstr>PowerPoint Presentation</vt:lpstr>
      <vt:lpstr>PowerPoint Presentation</vt:lpstr>
      <vt:lpstr>PowerPoint Presentation</vt:lpstr>
      <vt:lpstr>PowerPoint Presentation</vt:lpstr>
      <vt:lpstr>Back to C_Frequency.R</vt:lpstr>
      <vt:lpstr>PowerPoint Presentation</vt:lpstr>
      <vt:lpstr>Tokenization</vt:lpstr>
      <vt:lpstr>What is a word cloud?</vt:lpstr>
      <vt:lpstr>Selecting a color for your word cloud.</vt:lpstr>
      <vt:lpstr>Let’s Practice!</vt:lpstr>
      <vt:lpstr>Types of Wordclouds</vt:lpstr>
      <vt:lpstr>Dealing with many text files</vt:lpstr>
      <vt:lpstr>Lets make some improved word clouds</vt:lpstr>
      <vt:lpstr>Zipf’s Law: Our words  are less diverse than we think</vt:lpstr>
      <vt:lpstr>Simple Sentiment Polarity</vt:lpstr>
      <vt:lpstr>In reality sentiment is more complex.</vt:lpstr>
      <vt:lpstr>In this exercise we will examine song lyrics</vt:lpstr>
      <vt:lpstr>But we will adjust the data format for joins</vt:lpstr>
      <vt:lpstr>And tidy programming uses the pipe operator…%&gt;%</vt:lpstr>
      <vt:lpstr>%&gt;% just forward objects so don’t be intimidated</vt:lpstr>
      <vt:lpstr>Tidy can seem complicated but not impossible.</vt:lpstr>
      <vt:lpstr>Starting with a DTM, its straightforward</vt:lpstr>
      <vt:lpstr>TidyText has other sentiment lexicons</vt:lpstr>
      <vt:lpstr>PowerPoint Presentation</vt:lpstr>
      <vt:lpstr>Let’s practice sentiment analysis</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Ted Kwartler</cp:lastModifiedBy>
  <cp:revision>127</cp:revision>
  <cp:lastPrinted>2018-11-26T18:56:28Z</cp:lastPrinted>
  <dcterms:created xsi:type="dcterms:W3CDTF">2018-05-23T17:24:59Z</dcterms:created>
  <dcterms:modified xsi:type="dcterms:W3CDTF">2024-04-09T02:05:05Z</dcterms:modified>
</cp:coreProperties>
</file>